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DM Sans Bold" panose="020B0604020202020204" charset="-94"/>
      <p:regular r:id="rId26"/>
    </p:embeddedFont>
    <p:embeddedFont>
      <p:font typeface="Arimo Bold" panose="020B0604020202020204" charset="0"/>
      <p:regular r:id="rId27"/>
    </p:embeddedFont>
    <p:embeddedFont>
      <p:font typeface="DM Sans" panose="020B0604020202020204" charset="-9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1" d="100"/>
          <a:sy n="51" d="100"/>
        </p:scale>
        <p:origin x="-4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11700" b="8747"/>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894725" y="1732341"/>
            <a:ext cx="7632254" cy="4370705"/>
          </a:xfrm>
          <a:prstGeom prst="rect">
            <a:avLst/>
          </a:prstGeom>
        </p:spPr>
        <p:txBody>
          <a:bodyPr lIns="0" tIns="0" rIns="0" bIns="0" rtlCol="0" anchor="t">
            <a:spAutoFit/>
          </a:bodyPr>
          <a:lstStyle/>
          <a:p>
            <a:pPr algn="ctr">
              <a:lnSpc>
                <a:spcPts val="11440"/>
              </a:lnSpc>
            </a:pPr>
            <a:r>
              <a:rPr lang="en-US" sz="10399" spc="-103">
                <a:solidFill>
                  <a:srgbClr val="000000"/>
                </a:solidFill>
                <a:latin typeface="DM Sans Bold"/>
              </a:rPr>
              <a:t>OKULA VE ÇEVREYE UYUM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BDB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441701" y="2951667"/>
            <a:ext cx="9459950" cy="6306633"/>
          </a:xfrm>
          <a:prstGeom prst="rect">
            <a:avLst/>
          </a:prstGeom>
        </p:spPr>
      </p:pic>
      <p:sp>
        <p:nvSpPr>
          <p:cNvPr id="3" name="TextBox 3"/>
          <p:cNvSpPr txBox="1"/>
          <p:nvPr/>
        </p:nvSpPr>
        <p:spPr>
          <a:xfrm>
            <a:off x="2048609" y="1527810"/>
            <a:ext cx="15243551" cy="896622"/>
          </a:xfrm>
          <a:prstGeom prst="rect">
            <a:avLst/>
          </a:prstGeom>
        </p:spPr>
        <p:txBody>
          <a:bodyPr lIns="0" tIns="0" rIns="0" bIns="0" rtlCol="0" anchor="t">
            <a:spAutoFit/>
          </a:bodyPr>
          <a:lstStyle/>
          <a:p>
            <a:pPr marL="0" lvl="0" indent="0" algn="ctr">
              <a:lnSpc>
                <a:spcPts val="6800"/>
              </a:lnSpc>
            </a:pPr>
            <a:r>
              <a:rPr lang="en-US" sz="6800" spc="-68">
                <a:solidFill>
                  <a:srgbClr val="000000"/>
                </a:solidFill>
                <a:latin typeface="DM Sans Bold"/>
              </a:rPr>
              <a:t>AKRAN ZORBALIĞI</a:t>
            </a:r>
          </a:p>
        </p:txBody>
      </p:sp>
      <p:sp>
        <p:nvSpPr>
          <p:cNvPr id="4" name="TextBox 4"/>
          <p:cNvSpPr txBox="1"/>
          <p:nvPr/>
        </p:nvSpPr>
        <p:spPr>
          <a:xfrm>
            <a:off x="1216442" y="2967223"/>
            <a:ext cx="8225259" cy="7067828"/>
          </a:xfrm>
          <a:prstGeom prst="rect">
            <a:avLst/>
          </a:prstGeom>
        </p:spPr>
        <p:txBody>
          <a:bodyPr lIns="0" tIns="0" rIns="0" bIns="0" rtlCol="0" anchor="t">
            <a:spAutoFit/>
          </a:bodyPr>
          <a:lstStyle/>
          <a:p>
            <a:pPr>
              <a:lnSpc>
                <a:spcPts val="4709"/>
              </a:lnSpc>
            </a:pPr>
            <a:r>
              <a:rPr lang="en-US" sz="1922">
                <a:solidFill>
                  <a:srgbClr val="000000"/>
                </a:solidFill>
                <a:latin typeface="Arimo Bold"/>
              </a:rPr>
              <a:t>Okula uyum sürecinde uyumu zorlaştıran ve takip edilmezse gözden kaçabilecek bir diğer durum ise akran zorbalığıdır.</a:t>
            </a:r>
          </a:p>
          <a:p>
            <a:pPr>
              <a:lnSpc>
                <a:spcPts val="4709"/>
              </a:lnSpc>
            </a:pPr>
            <a:r>
              <a:rPr lang="en-US" sz="1922">
                <a:solidFill>
                  <a:srgbClr val="000000"/>
                </a:solidFill>
                <a:latin typeface="Arimo Bold"/>
              </a:rPr>
              <a:t>Akran zorbalığı nedir?</a:t>
            </a:r>
          </a:p>
          <a:p>
            <a:pPr>
              <a:lnSpc>
                <a:spcPts val="4709"/>
              </a:lnSpc>
            </a:pPr>
            <a:r>
              <a:rPr lang="en-US" sz="1922">
                <a:solidFill>
                  <a:srgbClr val="000000"/>
                </a:solidFill>
                <a:latin typeface="Arimo Bold"/>
              </a:rPr>
              <a:t>Bir öğrenci, bir veya daha fazla öğrenci tarafından zaman içerisinde tekrarlanan biçimde olumsuz davranışlarla karşı karşıya kalıyorsa bu kişiye ya zorbalık yapılmaktadır ya da bu kişi kurbandır.</a:t>
            </a:r>
          </a:p>
          <a:p>
            <a:pPr marL="0" lvl="0" indent="0">
              <a:lnSpc>
                <a:spcPts val="4709"/>
              </a:lnSpc>
            </a:pPr>
            <a:endParaRPr lang="en-US" sz="1922">
              <a:solidFill>
                <a:srgbClr val="000000"/>
              </a:solidFill>
              <a:latin typeface="Arimo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BDBDD"/>
        </a:solidFill>
        <a:effectLst/>
      </p:bgPr>
    </p:bg>
    <p:spTree>
      <p:nvGrpSpPr>
        <p:cNvPr id="1" name=""/>
        <p:cNvGrpSpPr/>
        <p:nvPr/>
      </p:nvGrpSpPr>
      <p:grpSpPr>
        <a:xfrm>
          <a:off x="0" y="0"/>
          <a:ext cx="0" cy="0"/>
          <a:chOff x="0" y="0"/>
          <a:chExt cx="0" cy="0"/>
        </a:xfrm>
      </p:grpSpPr>
      <p:sp>
        <p:nvSpPr>
          <p:cNvPr id="2" name="TextBox 2"/>
          <p:cNvSpPr txBox="1"/>
          <p:nvPr/>
        </p:nvSpPr>
        <p:spPr>
          <a:xfrm>
            <a:off x="2424528" y="924650"/>
            <a:ext cx="15243551" cy="896622"/>
          </a:xfrm>
          <a:prstGeom prst="rect">
            <a:avLst/>
          </a:prstGeom>
        </p:spPr>
        <p:txBody>
          <a:bodyPr lIns="0" tIns="0" rIns="0" bIns="0" rtlCol="0" anchor="t">
            <a:spAutoFit/>
          </a:bodyPr>
          <a:lstStyle/>
          <a:p>
            <a:pPr marL="0" lvl="0" indent="0" algn="ctr">
              <a:lnSpc>
                <a:spcPts val="6800"/>
              </a:lnSpc>
            </a:pPr>
            <a:r>
              <a:rPr lang="en-US" sz="6800" spc="-68">
                <a:solidFill>
                  <a:srgbClr val="000000"/>
                </a:solidFill>
                <a:latin typeface="DM Sans Bold"/>
              </a:rPr>
              <a:t>AKRAN ZORBALIĞI</a:t>
            </a:r>
          </a:p>
        </p:txBody>
      </p:sp>
      <p:sp>
        <p:nvSpPr>
          <p:cNvPr id="3" name="TextBox 3"/>
          <p:cNvSpPr txBox="1"/>
          <p:nvPr/>
        </p:nvSpPr>
        <p:spPr>
          <a:xfrm>
            <a:off x="1263911" y="2998258"/>
            <a:ext cx="15995389" cy="6261609"/>
          </a:xfrm>
          <a:prstGeom prst="rect">
            <a:avLst/>
          </a:prstGeom>
        </p:spPr>
        <p:txBody>
          <a:bodyPr lIns="0" tIns="0" rIns="0" bIns="0" rtlCol="0" anchor="t">
            <a:spAutoFit/>
          </a:bodyPr>
          <a:lstStyle/>
          <a:p>
            <a:pPr>
              <a:lnSpc>
                <a:spcPts val="4521"/>
              </a:lnSpc>
            </a:pPr>
            <a:r>
              <a:rPr lang="en-US" sz="1845">
                <a:solidFill>
                  <a:srgbClr val="000000"/>
                </a:solidFill>
                <a:latin typeface="Arimo Bold"/>
              </a:rPr>
              <a:t>Okula uyum sürecinde uyumu zorlaştıran ve takip edilmezse gözden kaçabilecek bir diğer durum ise akran zorbalığıdır.</a:t>
            </a:r>
          </a:p>
          <a:p>
            <a:pPr>
              <a:lnSpc>
                <a:spcPts val="4521"/>
              </a:lnSpc>
            </a:pPr>
            <a:r>
              <a:rPr lang="en-US" sz="1845">
                <a:solidFill>
                  <a:srgbClr val="000000"/>
                </a:solidFill>
                <a:latin typeface="Arimo Bold"/>
              </a:rPr>
              <a:t>Akran zorbalığı nedir?</a:t>
            </a:r>
          </a:p>
          <a:p>
            <a:pPr>
              <a:lnSpc>
                <a:spcPts val="4521"/>
              </a:lnSpc>
            </a:pPr>
            <a:r>
              <a:rPr lang="en-US" sz="1845">
                <a:solidFill>
                  <a:srgbClr val="000000"/>
                </a:solidFill>
                <a:latin typeface="Arimo Bold"/>
              </a:rPr>
              <a:t>Bir öğrenci, bir veya daha fazla öğrenci tarafından zaman içerisinde tekrarlanan biçimde olumsuz davranışlarla karşı karşıya kalıyorsa bu kişiye ya zorbalık yapılmaktadır ya da bu kişi kurbandır. </a:t>
            </a:r>
          </a:p>
          <a:p>
            <a:pPr>
              <a:lnSpc>
                <a:spcPts val="4521"/>
              </a:lnSpc>
            </a:pPr>
            <a:r>
              <a:rPr lang="en-US" sz="1845">
                <a:solidFill>
                  <a:srgbClr val="000000"/>
                </a:solidFill>
                <a:latin typeface="Arimo Bold"/>
              </a:rPr>
              <a:t>Akran zorbalığını ayırt etmede üç önemli kriter vardır:</a:t>
            </a:r>
          </a:p>
          <a:p>
            <a:pPr>
              <a:lnSpc>
                <a:spcPts val="4521"/>
              </a:lnSpc>
            </a:pPr>
            <a:r>
              <a:rPr lang="en-US" sz="1845">
                <a:solidFill>
                  <a:srgbClr val="000000"/>
                </a:solidFill>
                <a:latin typeface="Arimo Bold"/>
              </a:rPr>
              <a:t>·Akran zorbalığı herhangi bir kışkırtma sonucu ortaya çıkmaz.</a:t>
            </a:r>
          </a:p>
          <a:p>
            <a:pPr>
              <a:lnSpc>
                <a:spcPts val="4521"/>
              </a:lnSpc>
            </a:pPr>
            <a:r>
              <a:rPr lang="en-US" sz="1845">
                <a:solidFill>
                  <a:srgbClr val="000000"/>
                </a:solidFill>
                <a:latin typeface="Arimo Bold"/>
              </a:rPr>
              <a:t>·Akran zorbalığı gösteren çocuk, hedef çocuğa göre daha güçlüdür.</a:t>
            </a:r>
          </a:p>
          <a:p>
            <a:pPr>
              <a:lnSpc>
                <a:spcPts val="4521"/>
              </a:lnSpc>
            </a:pPr>
            <a:r>
              <a:rPr lang="en-US" sz="1845">
                <a:solidFill>
                  <a:srgbClr val="000000"/>
                </a:solidFill>
                <a:latin typeface="Arimo Bold"/>
              </a:rPr>
              <a:t>Zaman içinde tekrarlanır</a:t>
            </a:r>
          </a:p>
          <a:p>
            <a:pPr marL="0" lvl="0" indent="0">
              <a:lnSpc>
                <a:spcPts val="4521"/>
              </a:lnSpc>
            </a:pPr>
            <a:endParaRPr lang="en-US" sz="1845">
              <a:solidFill>
                <a:srgbClr val="000000"/>
              </a:solidFill>
              <a:latin typeface="Arimo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BDBDD"/>
        </a:solidFill>
        <a:effectLst/>
      </p:bgPr>
    </p:bg>
    <p:spTree>
      <p:nvGrpSpPr>
        <p:cNvPr id="1" name=""/>
        <p:cNvGrpSpPr/>
        <p:nvPr/>
      </p:nvGrpSpPr>
      <p:grpSpPr>
        <a:xfrm>
          <a:off x="0" y="0"/>
          <a:ext cx="0" cy="0"/>
          <a:chOff x="0" y="0"/>
          <a:chExt cx="0" cy="0"/>
        </a:xfrm>
      </p:grpSpPr>
      <p:sp>
        <p:nvSpPr>
          <p:cNvPr id="2" name="TextBox 2"/>
          <p:cNvSpPr txBox="1"/>
          <p:nvPr/>
        </p:nvSpPr>
        <p:spPr>
          <a:xfrm>
            <a:off x="2048609" y="1527810"/>
            <a:ext cx="15243551" cy="1753872"/>
          </a:xfrm>
          <a:prstGeom prst="rect">
            <a:avLst/>
          </a:prstGeom>
        </p:spPr>
        <p:txBody>
          <a:bodyPr lIns="0" tIns="0" rIns="0" bIns="0" rtlCol="0" anchor="t">
            <a:spAutoFit/>
          </a:bodyPr>
          <a:lstStyle/>
          <a:p>
            <a:pPr marL="0" lvl="0" indent="0" algn="ctr">
              <a:lnSpc>
                <a:spcPts val="6800"/>
              </a:lnSpc>
            </a:pPr>
            <a:r>
              <a:rPr lang="en-US" sz="6800" spc="-68">
                <a:solidFill>
                  <a:srgbClr val="000000"/>
                </a:solidFill>
                <a:latin typeface="DM Sans Bold"/>
              </a:rPr>
              <a:t>Çocuğunuzun Akran Zorbalığına Maruz Kaldığını Nasıl Anlayabilirsiniz?</a:t>
            </a:r>
          </a:p>
        </p:txBody>
      </p:sp>
      <p:sp>
        <p:nvSpPr>
          <p:cNvPr id="3" name="TextBox 3"/>
          <p:cNvSpPr txBox="1"/>
          <p:nvPr/>
        </p:nvSpPr>
        <p:spPr>
          <a:xfrm>
            <a:off x="1672690" y="4081782"/>
            <a:ext cx="15995389" cy="4547109"/>
          </a:xfrm>
          <a:prstGeom prst="rect">
            <a:avLst/>
          </a:prstGeom>
        </p:spPr>
        <p:txBody>
          <a:bodyPr lIns="0" tIns="0" rIns="0" bIns="0" rtlCol="0" anchor="t">
            <a:spAutoFit/>
          </a:bodyPr>
          <a:lstStyle/>
          <a:p>
            <a:pPr>
              <a:lnSpc>
                <a:spcPts val="4521"/>
              </a:lnSpc>
            </a:pPr>
            <a:r>
              <a:rPr lang="en-US" sz="1845">
                <a:solidFill>
                  <a:srgbClr val="000000"/>
                </a:solidFill>
                <a:latin typeface="Arimo Bold"/>
              </a:rPr>
              <a:t>Eğer çocuğunuz;</a:t>
            </a:r>
          </a:p>
          <a:p>
            <a:pPr>
              <a:lnSpc>
                <a:spcPts val="4521"/>
              </a:lnSpc>
            </a:pPr>
            <a:r>
              <a:rPr lang="en-US" sz="1845">
                <a:solidFill>
                  <a:srgbClr val="000000"/>
                </a:solidFill>
                <a:latin typeface="Arimo Bold"/>
              </a:rPr>
              <a:t>·Okula gidip gelmekten korkar hale geldiyse,</a:t>
            </a:r>
          </a:p>
          <a:p>
            <a:pPr>
              <a:lnSpc>
                <a:spcPts val="4521"/>
              </a:lnSpc>
            </a:pPr>
            <a:r>
              <a:rPr lang="en-US" sz="1845">
                <a:solidFill>
                  <a:srgbClr val="000000"/>
                </a:solidFill>
                <a:latin typeface="Arimo Bold"/>
              </a:rPr>
              <a:t>·Her gün okula gitmeye direnç gösteriyorsa,</a:t>
            </a:r>
          </a:p>
          <a:p>
            <a:pPr>
              <a:lnSpc>
                <a:spcPts val="4521"/>
              </a:lnSpc>
            </a:pPr>
            <a:r>
              <a:rPr lang="en-US" sz="1845">
                <a:solidFill>
                  <a:srgbClr val="000000"/>
                </a:solidFill>
                <a:latin typeface="Arimo Bold"/>
              </a:rPr>
              <a:t>·Okuldan eve yırtılmış kitaplar ve çamurlu elbiselerle dönüyorsa,</a:t>
            </a:r>
          </a:p>
          <a:p>
            <a:pPr>
              <a:lnSpc>
                <a:spcPts val="4521"/>
              </a:lnSpc>
            </a:pPr>
            <a:r>
              <a:rPr lang="en-US" sz="1845">
                <a:solidFill>
                  <a:srgbClr val="000000"/>
                </a:solidFill>
                <a:latin typeface="Arimo Bold"/>
              </a:rPr>
              <a:t>·Sürekli biçimde okul çantasından eksilen eşyalar varsa,</a:t>
            </a:r>
          </a:p>
          <a:p>
            <a:pPr>
              <a:lnSpc>
                <a:spcPts val="4521"/>
              </a:lnSpc>
            </a:pPr>
            <a:r>
              <a:rPr lang="en-US" sz="1845">
                <a:solidFill>
                  <a:srgbClr val="000000"/>
                </a:solidFill>
                <a:latin typeface="Arimo Bold"/>
              </a:rPr>
              <a:t>·Yatak ıslatma, tırnak yeme, uykuda yürüme ve çekingen davranışlar sergileme,</a:t>
            </a:r>
          </a:p>
          <a:p>
            <a:pPr>
              <a:lnSpc>
                <a:spcPts val="4521"/>
              </a:lnSpc>
            </a:pPr>
            <a:r>
              <a:rPr lang="en-US" sz="1845">
                <a:solidFill>
                  <a:srgbClr val="000000"/>
                </a:solidFill>
                <a:latin typeface="Arimo Bold"/>
              </a:rPr>
              <a:t>·Kabuslar görme, karanlıktan korkma davranışı başlamışsa,</a:t>
            </a:r>
          </a:p>
          <a:p>
            <a:pPr marL="0" lvl="0" indent="0">
              <a:lnSpc>
                <a:spcPts val="4521"/>
              </a:lnSpc>
            </a:pPr>
            <a:endParaRPr lang="en-US" sz="1845">
              <a:solidFill>
                <a:srgbClr val="000000"/>
              </a:solidFill>
              <a:latin typeface="Arimo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BDBDD"/>
        </a:solidFill>
        <a:effectLst/>
      </p:bgPr>
    </p:bg>
    <p:spTree>
      <p:nvGrpSpPr>
        <p:cNvPr id="1" name=""/>
        <p:cNvGrpSpPr/>
        <p:nvPr/>
      </p:nvGrpSpPr>
      <p:grpSpPr>
        <a:xfrm>
          <a:off x="0" y="0"/>
          <a:ext cx="0" cy="0"/>
          <a:chOff x="0" y="0"/>
          <a:chExt cx="0" cy="0"/>
        </a:xfrm>
      </p:grpSpPr>
      <p:sp>
        <p:nvSpPr>
          <p:cNvPr id="2" name="TextBox 2"/>
          <p:cNvSpPr txBox="1"/>
          <p:nvPr/>
        </p:nvSpPr>
        <p:spPr>
          <a:xfrm>
            <a:off x="1263911" y="3424161"/>
            <a:ext cx="15995389" cy="5690109"/>
          </a:xfrm>
          <a:prstGeom prst="rect">
            <a:avLst/>
          </a:prstGeom>
        </p:spPr>
        <p:txBody>
          <a:bodyPr lIns="0" tIns="0" rIns="0" bIns="0" rtlCol="0" anchor="t">
            <a:spAutoFit/>
          </a:bodyPr>
          <a:lstStyle/>
          <a:p>
            <a:pPr>
              <a:lnSpc>
                <a:spcPts val="4521"/>
              </a:lnSpc>
            </a:pPr>
            <a:r>
              <a:rPr lang="en-US" sz="1845">
                <a:solidFill>
                  <a:srgbClr val="000000"/>
                </a:solidFill>
                <a:latin typeface="Arimo Bold"/>
              </a:rPr>
              <a:t>·Özellikle sabahları psikosomatik rahatsızlıklar gösteriyorsa ve bundan dolayı okula gitmek istemiyorsa,</a:t>
            </a:r>
          </a:p>
          <a:p>
            <a:pPr>
              <a:lnSpc>
                <a:spcPts val="4521"/>
              </a:lnSpc>
            </a:pPr>
            <a:r>
              <a:rPr lang="en-US" sz="1845">
                <a:solidFill>
                  <a:srgbClr val="000000"/>
                </a:solidFill>
                <a:latin typeface="Arimo Bold"/>
              </a:rPr>
              <a:t>·Yemek yemiyorsa,</a:t>
            </a:r>
          </a:p>
          <a:p>
            <a:pPr>
              <a:lnSpc>
                <a:spcPts val="4521"/>
              </a:lnSpc>
            </a:pPr>
            <a:r>
              <a:rPr lang="en-US" sz="1845">
                <a:solidFill>
                  <a:srgbClr val="000000"/>
                </a:solidFill>
                <a:latin typeface="Arimo Bold"/>
              </a:rPr>
              <a:t>·Okuldan kaçmaya başlamışsa,</a:t>
            </a:r>
          </a:p>
          <a:p>
            <a:pPr>
              <a:lnSpc>
                <a:spcPts val="4521"/>
              </a:lnSpc>
            </a:pPr>
            <a:r>
              <a:rPr lang="en-US" sz="1845">
                <a:solidFill>
                  <a:srgbClr val="000000"/>
                </a:solidFill>
                <a:latin typeface="Arimo Bold"/>
              </a:rPr>
              <a:t>·Beklenmedik yanık veya kesiklerin sık sık ortaya çıkması,</a:t>
            </a:r>
          </a:p>
          <a:p>
            <a:pPr>
              <a:lnSpc>
                <a:spcPts val="4521"/>
              </a:lnSpc>
            </a:pPr>
            <a:r>
              <a:rPr lang="en-US" sz="1845">
                <a:solidFill>
                  <a:srgbClr val="000000"/>
                </a:solidFill>
                <a:latin typeface="Arimo Bold"/>
              </a:rPr>
              <a:t>·Başkalarına karşı zorbaca davranışlar sergiler duruma gelmişse,</a:t>
            </a:r>
          </a:p>
          <a:p>
            <a:pPr>
              <a:lnSpc>
                <a:spcPts val="4521"/>
              </a:lnSpc>
            </a:pPr>
            <a:r>
              <a:rPr lang="en-US" sz="1845">
                <a:solidFill>
                  <a:srgbClr val="000000"/>
                </a:solidFill>
                <a:latin typeface="Arimo Bold"/>
              </a:rPr>
              <a:t>·Nedensiz biçimde öfkeli ve mantık dışı davranışlarda bulunuyorsa,</a:t>
            </a:r>
          </a:p>
          <a:p>
            <a:pPr>
              <a:lnSpc>
                <a:spcPts val="4521"/>
              </a:lnSpc>
            </a:pPr>
            <a:r>
              <a:rPr lang="en-US" sz="1845">
                <a:solidFill>
                  <a:srgbClr val="000000"/>
                </a:solidFill>
                <a:latin typeface="Arimo Bold"/>
              </a:rPr>
              <a:t>·Arkadaşlar ve ailesi ile sorunlar yaşamaya başlamışsa,</a:t>
            </a:r>
          </a:p>
          <a:p>
            <a:pPr>
              <a:lnSpc>
                <a:spcPts val="4521"/>
              </a:lnSpc>
            </a:pPr>
            <a:r>
              <a:rPr lang="en-US" sz="1845">
                <a:solidFill>
                  <a:srgbClr val="000000"/>
                </a:solidFill>
                <a:latin typeface="Arimo Bold"/>
              </a:rPr>
              <a:t>·Akran zorbalığına maruz kalıyor olabileceği ihtimalini düşünebiliriz.</a:t>
            </a:r>
          </a:p>
          <a:p>
            <a:pPr marL="0" lvl="0" indent="0">
              <a:lnSpc>
                <a:spcPts val="4521"/>
              </a:lnSpc>
            </a:pPr>
            <a:endParaRPr lang="en-US" sz="1845">
              <a:solidFill>
                <a:srgbClr val="000000"/>
              </a:solidFill>
              <a:latin typeface="Arimo Bold"/>
            </a:endParaRPr>
          </a:p>
        </p:txBody>
      </p:sp>
      <p:sp>
        <p:nvSpPr>
          <p:cNvPr id="3" name="TextBox 3"/>
          <p:cNvSpPr txBox="1"/>
          <p:nvPr/>
        </p:nvSpPr>
        <p:spPr>
          <a:xfrm>
            <a:off x="2048609" y="1527810"/>
            <a:ext cx="15243551" cy="1753872"/>
          </a:xfrm>
          <a:prstGeom prst="rect">
            <a:avLst/>
          </a:prstGeom>
        </p:spPr>
        <p:txBody>
          <a:bodyPr lIns="0" tIns="0" rIns="0" bIns="0" rtlCol="0" anchor="t">
            <a:spAutoFit/>
          </a:bodyPr>
          <a:lstStyle/>
          <a:p>
            <a:pPr marL="0" lvl="0" indent="0" algn="ctr">
              <a:lnSpc>
                <a:spcPts val="6800"/>
              </a:lnSpc>
            </a:pPr>
            <a:r>
              <a:rPr lang="en-US" sz="6800" spc="-68">
                <a:solidFill>
                  <a:srgbClr val="000000"/>
                </a:solidFill>
                <a:latin typeface="DM Sans Bold"/>
              </a:rPr>
              <a:t>Çocuğunuzun Akran Zorbalığına Maruz Kaldığını Nasıl Anlayabilirsiniz?</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BDBDD"/>
        </a:solidFill>
        <a:effectLst/>
      </p:bgPr>
    </p:bg>
    <p:spTree>
      <p:nvGrpSpPr>
        <p:cNvPr id="1" name=""/>
        <p:cNvGrpSpPr/>
        <p:nvPr/>
      </p:nvGrpSpPr>
      <p:grpSpPr>
        <a:xfrm>
          <a:off x="0" y="0"/>
          <a:ext cx="0" cy="0"/>
          <a:chOff x="0" y="0"/>
          <a:chExt cx="0" cy="0"/>
        </a:xfrm>
      </p:grpSpPr>
      <p:sp>
        <p:nvSpPr>
          <p:cNvPr id="2" name="TextBox 2"/>
          <p:cNvSpPr txBox="1"/>
          <p:nvPr/>
        </p:nvSpPr>
        <p:spPr>
          <a:xfrm>
            <a:off x="2424528" y="857632"/>
            <a:ext cx="15243551" cy="1753872"/>
          </a:xfrm>
          <a:prstGeom prst="rect">
            <a:avLst/>
          </a:prstGeom>
        </p:spPr>
        <p:txBody>
          <a:bodyPr lIns="0" tIns="0" rIns="0" bIns="0" rtlCol="0" anchor="t">
            <a:spAutoFit/>
          </a:bodyPr>
          <a:lstStyle/>
          <a:p>
            <a:pPr marL="0" lvl="0" indent="0" algn="ctr">
              <a:lnSpc>
                <a:spcPts val="6800"/>
              </a:lnSpc>
            </a:pPr>
            <a:r>
              <a:rPr lang="en-US" sz="6800" spc="-68">
                <a:solidFill>
                  <a:srgbClr val="000000"/>
                </a:solidFill>
                <a:latin typeface="DM Sans Bold"/>
              </a:rPr>
              <a:t>Eğer Çocuğunuz Okulda Akran Zorbalığına Maruz Kalıyorsa;</a:t>
            </a:r>
          </a:p>
        </p:txBody>
      </p:sp>
      <p:sp>
        <p:nvSpPr>
          <p:cNvPr id="3" name="TextBox 3"/>
          <p:cNvSpPr txBox="1"/>
          <p:nvPr/>
        </p:nvSpPr>
        <p:spPr>
          <a:xfrm>
            <a:off x="1672690" y="2852803"/>
            <a:ext cx="15995389" cy="7404609"/>
          </a:xfrm>
          <a:prstGeom prst="rect">
            <a:avLst/>
          </a:prstGeom>
        </p:spPr>
        <p:txBody>
          <a:bodyPr lIns="0" tIns="0" rIns="0" bIns="0" rtlCol="0" anchor="t">
            <a:spAutoFit/>
          </a:bodyPr>
          <a:lstStyle/>
          <a:p>
            <a:pPr>
              <a:lnSpc>
                <a:spcPts val="4521"/>
              </a:lnSpc>
            </a:pPr>
            <a:r>
              <a:rPr lang="en-US" sz="1845">
                <a:solidFill>
                  <a:srgbClr val="000000"/>
                </a:solidFill>
                <a:latin typeface="Arimo Bold"/>
              </a:rPr>
              <a:t>·Açık olunuz ve çocuğunuza bu tür bir olayın yaşanıp yaşanmadığını sorunuz.</a:t>
            </a:r>
          </a:p>
          <a:p>
            <a:pPr>
              <a:lnSpc>
                <a:spcPts val="4521"/>
              </a:lnSpc>
            </a:pPr>
            <a:r>
              <a:rPr lang="en-US" sz="1845">
                <a:solidFill>
                  <a:srgbClr val="000000"/>
                </a:solidFill>
                <a:latin typeface="Arimo Bold"/>
              </a:rPr>
              <a:t>·Çocuğunuz böyle bir sorunu sizinle paylaştığında, çocuğunuza kendisini rahatsız eden konuyu sizinle açık şekilde paylaştığı için memnun olduğunuzu belirtiniz.</a:t>
            </a:r>
          </a:p>
          <a:p>
            <a:pPr>
              <a:lnSpc>
                <a:spcPts val="4521"/>
              </a:lnSpc>
            </a:pPr>
            <a:r>
              <a:rPr lang="en-US" sz="1845">
                <a:solidFill>
                  <a:srgbClr val="000000"/>
                </a:solidFill>
                <a:latin typeface="Arimo Bold"/>
              </a:rPr>
              <a:t>·Kısa zamanda rehber öğretmen (okul psikolojik danışmanı ) ve okul yöneticisiyle iletişime geçip çocuğunuzun güvende olduğundan emin olunuz.</a:t>
            </a:r>
          </a:p>
          <a:p>
            <a:pPr>
              <a:lnSpc>
                <a:spcPts val="4521"/>
              </a:lnSpc>
            </a:pPr>
            <a:r>
              <a:rPr lang="en-US" sz="1845">
                <a:solidFill>
                  <a:srgbClr val="000000"/>
                </a:solidFill>
                <a:latin typeface="Arimo Bold"/>
              </a:rPr>
              <a:t>·Okulunuzla birlikte zorbalığı önlemeye yönelik iş birliği içinde olunuz.</a:t>
            </a:r>
          </a:p>
          <a:p>
            <a:pPr>
              <a:lnSpc>
                <a:spcPts val="4521"/>
              </a:lnSpc>
            </a:pPr>
            <a:r>
              <a:rPr lang="en-US" sz="1845">
                <a:solidFill>
                  <a:srgbClr val="000000"/>
                </a:solidFill>
                <a:latin typeface="Arimo Bold"/>
              </a:rPr>
              <a:t>·Eğer çocuğunuz çekingense ve pek fazla arkadaşı yoksa ilgilendiği alanlardaki sosyal gruplara katılmasını organize ederek çocuğunuzu cesaretlendiriniz.,</a:t>
            </a:r>
          </a:p>
          <a:p>
            <a:pPr>
              <a:lnSpc>
                <a:spcPts val="4521"/>
              </a:lnSpc>
            </a:pPr>
            <a:r>
              <a:rPr lang="en-US" sz="1845">
                <a:solidFill>
                  <a:srgbClr val="000000"/>
                </a:solidFill>
                <a:latin typeface="Arimo Bold"/>
              </a:rPr>
              <a:t>·Çocuğunuza aile içinde sorumluluk vererek kendini güçlü hissetmesini sağlayınız.</a:t>
            </a:r>
          </a:p>
          <a:p>
            <a:pPr>
              <a:lnSpc>
                <a:spcPts val="4521"/>
              </a:lnSpc>
            </a:pPr>
            <a:r>
              <a:rPr lang="en-US" sz="1845">
                <a:solidFill>
                  <a:srgbClr val="000000"/>
                </a:solidFill>
                <a:latin typeface="Arimo Bold"/>
              </a:rPr>
              <a:t>·Çocuğunuzu aile içinde asla güçsüz, beceriksiz gibi niteleyici isimlerle çağırmayınız.</a:t>
            </a:r>
          </a:p>
          <a:p>
            <a:pPr marL="0" lvl="0" indent="0">
              <a:lnSpc>
                <a:spcPts val="4521"/>
              </a:lnSpc>
            </a:pPr>
            <a:endParaRPr lang="en-US" sz="1845">
              <a:solidFill>
                <a:srgbClr val="000000"/>
              </a:solidFill>
              <a:latin typeface="Arimo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BDB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849"/>
          <a:stretch>
            <a:fillRect/>
          </a:stretch>
        </p:blipFill>
        <p:spPr>
          <a:xfrm>
            <a:off x="10034388" y="3841021"/>
            <a:ext cx="7889046" cy="4366407"/>
          </a:xfrm>
          <a:prstGeom prst="rect">
            <a:avLst/>
          </a:prstGeom>
        </p:spPr>
      </p:pic>
      <p:sp>
        <p:nvSpPr>
          <p:cNvPr id="3" name="TextBox 3"/>
          <p:cNvSpPr txBox="1"/>
          <p:nvPr/>
        </p:nvSpPr>
        <p:spPr>
          <a:xfrm>
            <a:off x="4729969" y="1485350"/>
            <a:ext cx="7128251" cy="1282032"/>
          </a:xfrm>
          <a:prstGeom prst="rect">
            <a:avLst/>
          </a:prstGeom>
        </p:spPr>
        <p:txBody>
          <a:bodyPr lIns="0" tIns="0" rIns="0" bIns="0" rtlCol="0" anchor="t">
            <a:spAutoFit/>
          </a:bodyPr>
          <a:lstStyle/>
          <a:p>
            <a:pPr marL="0" lvl="0" indent="0">
              <a:lnSpc>
                <a:spcPts val="9600"/>
              </a:lnSpc>
            </a:pPr>
            <a:r>
              <a:rPr lang="en-US" sz="9600" spc="-96">
                <a:solidFill>
                  <a:srgbClr val="000000"/>
                </a:solidFill>
                <a:latin typeface="DM Sans Bold"/>
              </a:rPr>
              <a:t>Okula Uyum</a:t>
            </a:r>
          </a:p>
        </p:txBody>
      </p:sp>
      <p:sp>
        <p:nvSpPr>
          <p:cNvPr id="4" name="TextBox 4"/>
          <p:cNvSpPr txBox="1"/>
          <p:nvPr/>
        </p:nvSpPr>
        <p:spPr>
          <a:xfrm>
            <a:off x="640251" y="3987766"/>
            <a:ext cx="9394137" cy="3975609"/>
          </a:xfrm>
          <a:prstGeom prst="rect">
            <a:avLst/>
          </a:prstGeom>
        </p:spPr>
        <p:txBody>
          <a:bodyPr lIns="0" tIns="0" rIns="0" bIns="0" rtlCol="0" anchor="t">
            <a:spAutoFit/>
          </a:bodyPr>
          <a:lstStyle/>
          <a:p>
            <a:pPr marL="0" lvl="0" indent="0">
              <a:lnSpc>
                <a:spcPts val="4521"/>
              </a:lnSpc>
            </a:pPr>
            <a:r>
              <a:rPr lang="en-US" sz="3229">
                <a:solidFill>
                  <a:srgbClr val="000000"/>
                </a:solidFill>
                <a:latin typeface="DM Sans Bold"/>
              </a:rPr>
              <a:t>Her eğitim öğretim yılı başlangıcı hem çocuklar hem anne babalar için yeni ve heyecanlı bir serüvenin başlangıcı gibidir. Bu başlangıçlar kimileri için yumuşak bir geçişle olur, kimileri içinse bir krize dönüşebilir. Önemli olan paniklemeden kriz yönetimini yapabiliyor olmaktır.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BDBDD"/>
        </a:solidFill>
        <a:effectLst/>
      </p:bgPr>
    </p:bg>
    <p:spTree>
      <p:nvGrpSpPr>
        <p:cNvPr id="1" name=""/>
        <p:cNvGrpSpPr/>
        <p:nvPr/>
      </p:nvGrpSpPr>
      <p:grpSpPr>
        <a:xfrm>
          <a:off x="0" y="0"/>
          <a:ext cx="0" cy="0"/>
          <a:chOff x="0" y="0"/>
          <a:chExt cx="0" cy="0"/>
        </a:xfrm>
      </p:grpSpPr>
      <p:sp>
        <p:nvSpPr>
          <p:cNvPr id="2" name="TextBox 2"/>
          <p:cNvSpPr txBox="1"/>
          <p:nvPr/>
        </p:nvSpPr>
        <p:spPr>
          <a:xfrm>
            <a:off x="1478617" y="3297949"/>
            <a:ext cx="15330766" cy="3637045"/>
          </a:xfrm>
          <a:prstGeom prst="rect">
            <a:avLst/>
          </a:prstGeom>
        </p:spPr>
        <p:txBody>
          <a:bodyPr lIns="0" tIns="0" rIns="0" bIns="0" rtlCol="0" anchor="t">
            <a:spAutoFit/>
          </a:bodyPr>
          <a:lstStyle/>
          <a:p>
            <a:pPr marL="0" lvl="0" indent="0">
              <a:lnSpc>
                <a:spcPts val="4807"/>
              </a:lnSpc>
            </a:pPr>
            <a:r>
              <a:rPr lang="en-US" sz="3434">
                <a:solidFill>
                  <a:srgbClr val="000000"/>
                </a:solidFill>
                <a:latin typeface="DM Sans Bold"/>
              </a:rPr>
              <a:t>Okula uyum problemi deyince genelde akıllara bir çocuğun birinci sınıfa başlarken yaşayabileceği problemler gelir.  Bu problem anasınıfında da karşımıza çıkabileceği gibi ara sınıflarda okul değişimi gibi durumlarda da gözlenebilir. Ayrıca şu an içinde bulunduğumuz salgın süreci sebebiyle uzun bir süredir uzaktan eğitim alan ve   okulların açılmasıyla birlikte okula dönen çocuklarda da uyum problemleri görülebilir.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BDB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4460"/>
          <a:stretch>
            <a:fillRect/>
          </a:stretch>
        </p:blipFill>
        <p:spPr>
          <a:xfrm>
            <a:off x="10808766" y="3126204"/>
            <a:ext cx="7479234" cy="5825403"/>
          </a:xfrm>
          <a:prstGeom prst="rect">
            <a:avLst/>
          </a:prstGeom>
        </p:spPr>
      </p:pic>
      <p:sp>
        <p:nvSpPr>
          <p:cNvPr id="3" name="TextBox 3"/>
          <p:cNvSpPr txBox="1"/>
          <p:nvPr/>
        </p:nvSpPr>
        <p:spPr>
          <a:xfrm>
            <a:off x="3161905" y="1114475"/>
            <a:ext cx="9011862" cy="1200528"/>
          </a:xfrm>
          <a:prstGeom prst="rect">
            <a:avLst/>
          </a:prstGeom>
        </p:spPr>
        <p:txBody>
          <a:bodyPr lIns="0" tIns="0" rIns="0" bIns="0" rtlCol="0" anchor="t">
            <a:spAutoFit/>
          </a:bodyPr>
          <a:lstStyle/>
          <a:p>
            <a:pPr marL="0" lvl="0" indent="0" algn="ctr">
              <a:lnSpc>
                <a:spcPts val="9284"/>
              </a:lnSpc>
            </a:pPr>
            <a:r>
              <a:rPr lang="en-US" sz="8440" spc="-84">
                <a:solidFill>
                  <a:srgbClr val="000000"/>
                </a:solidFill>
                <a:latin typeface="DM Sans Bold"/>
              </a:rPr>
              <a:t>BELİRTİLER</a:t>
            </a:r>
          </a:p>
        </p:txBody>
      </p:sp>
      <p:sp>
        <p:nvSpPr>
          <p:cNvPr id="4" name="TextBox 4"/>
          <p:cNvSpPr txBox="1"/>
          <p:nvPr/>
        </p:nvSpPr>
        <p:spPr>
          <a:xfrm>
            <a:off x="1028700" y="3059529"/>
            <a:ext cx="9356470" cy="7294645"/>
          </a:xfrm>
          <a:prstGeom prst="rect">
            <a:avLst/>
          </a:prstGeom>
        </p:spPr>
        <p:txBody>
          <a:bodyPr lIns="0" tIns="0" rIns="0" bIns="0" rtlCol="0" anchor="t">
            <a:spAutoFit/>
          </a:bodyPr>
          <a:lstStyle/>
          <a:p>
            <a:pPr>
              <a:lnSpc>
                <a:spcPts val="4807"/>
              </a:lnSpc>
            </a:pPr>
            <a:r>
              <a:rPr lang="en-US" sz="3434">
                <a:solidFill>
                  <a:srgbClr val="000000"/>
                </a:solidFill>
                <a:latin typeface="DM Sans Bold"/>
              </a:rPr>
              <a:t>Uyum ve davranış̧ bozuklukları</a:t>
            </a:r>
            <a:r>
              <a:rPr lang="en-US" sz="3434">
                <a:solidFill>
                  <a:srgbClr val="000000"/>
                </a:solidFill>
                <a:latin typeface="DM Sans"/>
              </a:rPr>
              <a:t>, çocuğun çeşitli ruhsal ve bedensel nedenlere bağlı olarak, iç çatışmalarını davranışına aktarması sonucu ortaya çıkar. Başka bir deyişle, bu çocukların çevreleriyle ilişkileri sürekli olarak gergin ve sürtüşmelidir. Sürekli hırçınlık, sinirlilik, geçimsizlik, kavgacılık, okuldan kaçma, çalma, yangın çıkarma, sürekli başkaldırma ve kuralları çiğneme gibi belirtiler bu kümede toplanır.</a:t>
            </a:r>
          </a:p>
          <a:p>
            <a:pPr marL="0" lvl="0" indent="0">
              <a:lnSpc>
                <a:spcPts val="4807"/>
              </a:lnSpc>
            </a:pPr>
            <a:endParaRPr lang="en-US" sz="3434">
              <a:solidFill>
                <a:srgbClr val="000000"/>
              </a:solidFill>
              <a:latin typeface="DM Sans"/>
            </a:endParaRPr>
          </a:p>
          <a:p>
            <a:pPr marL="0" lvl="0" indent="0">
              <a:lnSpc>
                <a:spcPts val="4807"/>
              </a:lnSpc>
            </a:pPr>
            <a:endParaRPr lang="en-US" sz="3434">
              <a:solidFill>
                <a:srgbClr val="000000"/>
              </a:solidFill>
              <a:latin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BDB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537934" y="3214200"/>
            <a:ext cx="7721366" cy="4632820"/>
          </a:xfrm>
          <a:prstGeom prst="rect">
            <a:avLst/>
          </a:prstGeom>
        </p:spPr>
      </p:pic>
      <p:sp>
        <p:nvSpPr>
          <p:cNvPr id="3" name="TextBox 3"/>
          <p:cNvSpPr txBox="1"/>
          <p:nvPr/>
        </p:nvSpPr>
        <p:spPr>
          <a:xfrm>
            <a:off x="3161905" y="1114475"/>
            <a:ext cx="9011862" cy="1200528"/>
          </a:xfrm>
          <a:prstGeom prst="rect">
            <a:avLst/>
          </a:prstGeom>
        </p:spPr>
        <p:txBody>
          <a:bodyPr lIns="0" tIns="0" rIns="0" bIns="0" rtlCol="0" anchor="t">
            <a:spAutoFit/>
          </a:bodyPr>
          <a:lstStyle/>
          <a:p>
            <a:pPr marL="0" lvl="0" indent="0" algn="ctr">
              <a:lnSpc>
                <a:spcPts val="9284"/>
              </a:lnSpc>
            </a:pPr>
            <a:r>
              <a:rPr lang="en-US" sz="8440" spc="-84">
                <a:solidFill>
                  <a:srgbClr val="000000"/>
                </a:solidFill>
                <a:latin typeface="DM Sans Bold"/>
              </a:rPr>
              <a:t>BELİRTİLER</a:t>
            </a:r>
          </a:p>
        </p:txBody>
      </p:sp>
      <p:sp>
        <p:nvSpPr>
          <p:cNvPr id="4" name="TextBox 4"/>
          <p:cNvSpPr txBox="1"/>
          <p:nvPr/>
        </p:nvSpPr>
        <p:spPr>
          <a:xfrm>
            <a:off x="1454875" y="2238803"/>
            <a:ext cx="7195657" cy="7427127"/>
          </a:xfrm>
          <a:prstGeom prst="rect">
            <a:avLst/>
          </a:prstGeom>
        </p:spPr>
        <p:txBody>
          <a:bodyPr lIns="0" tIns="0" rIns="0" bIns="0" rtlCol="0" anchor="t">
            <a:spAutoFit/>
          </a:bodyPr>
          <a:lstStyle/>
          <a:p>
            <a:pPr>
              <a:lnSpc>
                <a:spcPts val="5340"/>
              </a:lnSpc>
            </a:pPr>
            <a:endParaRPr/>
          </a:p>
          <a:p>
            <a:pPr>
              <a:lnSpc>
                <a:spcPts val="5340"/>
              </a:lnSpc>
            </a:pPr>
            <a:r>
              <a:rPr lang="en-US" sz="3814">
                <a:solidFill>
                  <a:srgbClr val="000000"/>
                </a:solidFill>
                <a:latin typeface="DM Sans Bold"/>
              </a:rPr>
              <a:t>İçsel Davranışlar:</a:t>
            </a:r>
            <a:r>
              <a:rPr lang="en-US" sz="3814">
                <a:solidFill>
                  <a:srgbClr val="000000"/>
                </a:solidFill>
                <a:latin typeface="DM Sans"/>
              </a:rPr>
              <a:t> Utangaçlık, içe kapanma, aşağılık duygusu, düşük kişisel farkındalık, aşırı duyarlılık, korku duyma, kaygılı olma, gruplara katılmaktan sakınma, üzgün olma, huysuzluk, alınganlık, ilgisizlik, kafası meşgul olma, dikkatsizlik.</a:t>
            </a:r>
          </a:p>
          <a:p>
            <a:pPr marL="0" lvl="0" indent="0">
              <a:lnSpc>
                <a:spcPts val="5340"/>
              </a:lnSpc>
            </a:pPr>
            <a:endParaRPr lang="en-US" sz="3814">
              <a:solidFill>
                <a:srgbClr val="000000"/>
              </a:solidFill>
              <a:latin typeface="DM Sans"/>
            </a:endParaRPr>
          </a:p>
          <a:p>
            <a:pPr marL="0" lvl="0" indent="0">
              <a:lnSpc>
                <a:spcPts val="5340"/>
              </a:lnSpc>
            </a:pPr>
            <a:endParaRPr lang="en-US" sz="3814">
              <a:solidFill>
                <a:srgbClr val="000000"/>
              </a:solidFill>
              <a:latin typeface="DM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BDB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966"/>
          <a:stretch>
            <a:fillRect/>
          </a:stretch>
        </p:blipFill>
        <p:spPr>
          <a:xfrm>
            <a:off x="9605539" y="3473239"/>
            <a:ext cx="8077357" cy="5789953"/>
          </a:xfrm>
          <a:prstGeom prst="rect">
            <a:avLst/>
          </a:prstGeom>
        </p:spPr>
      </p:pic>
      <p:sp>
        <p:nvSpPr>
          <p:cNvPr id="3" name="TextBox 3"/>
          <p:cNvSpPr txBox="1"/>
          <p:nvPr/>
        </p:nvSpPr>
        <p:spPr>
          <a:xfrm>
            <a:off x="3161905" y="1114475"/>
            <a:ext cx="9011862" cy="1200528"/>
          </a:xfrm>
          <a:prstGeom prst="rect">
            <a:avLst/>
          </a:prstGeom>
        </p:spPr>
        <p:txBody>
          <a:bodyPr lIns="0" tIns="0" rIns="0" bIns="0" rtlCol="0" anchor="t">
            <a:spAutoFit/>
          </a:bodyPr>
          <a:lstStyle/>
          <a:p>
            <a:pPr marL="0" lvl="0" indent="0" algn="ctr">
              <a:lnSpc>
                <a:spcPts val="9284"/>
              </a:lnSpc>
            </a:pPr>
            <a:r>
              <a:rPr lang="en-US" sz="8440" spc="-84">
                <a:solidFill>
                  <a:srgbClr val="000000"/>
                </a:solidFill>
                <a:latin typeface="DM Sans Bold"/>
              </a:rPr>
              <a:t>BELİRTİLER</a:t>
            </a:r>
          </a:p>
        </p:txBody>
      </p:sp>
      <p:sp>
        <p:nvSpPr>
          <p:cNvPr id="4" name="TextBox 4"/>
          <p:cNvSpPr txBox="1"/>
          <p:nvPr/>
        </p:nvSpPr>
        <p:spPr>
          <a:xfrm>
            <a:off x="1028700" y="2382755"/>
            <a:ext cx="8153243" cy="5511894"/>
          </a:xfrm>
          <a:prstGeom prst="rect">
            <a:avLst/>
          </a:prstGeom>
        </p:spPr>
        <p:txBody>
          <a:bodyPr lIns="0" tIns="0" rIns="0" bIns="0" rtlCol="0" anchor="t">
            <a:spAutoFit/>
          </a:bodyPr>
          <a:lstStyle/>
          <a:p>
            <a:pPr>
              <a:lnSpc>
                <a:spcPts val="4807"/>
              </a:lnSpc>
            </a:pPr>
            <a:endParaRPr dirty="0"/>
          </a:p>
          <a:p>
            <a:pPr marL="0" lvl="0" indent="0">
              <a:lnSpc>
                <a:spcPts val="4807"/>
              </a:lnSpc>
            </a:pPr>
            <a:r>
              <a:rPr lang="en-US" sz="3434" dirty="0" err="1">
                <a:solidFill>
                  <a:srgbClr val="000000"/>
                </a:solidFill>
                <a:latin typeface="DM Sans Bold"/>
              </a:rPr>
              <a:t>Dışsal</a:t>
            </a:r>
            <a:r>
              <a:rPr lang="en-US" sz="3434" dirty="0">
                <a:solidFill>
                  <a:srgbClr val="000000"/>
                </a:solidFill>
                <a:latin typeface="DM Sans Bold"/>
              </a:rPr>
              <a:t> </a:t>
            </a:r>
            <a:r>
              <a:rPr lang="en-US" sz="3434" dirty="0" err="1">
                <a:solidFill>
                  <a:srgbClr val="000000"/>
                </a:solidFill>
                <a:latin typeface="DM Sans Bold"/>
              </a:rPr>
              <a:t>Davranışlar</a:t>
            </a:r>
            <a:r>
              <a:rPr lang="en-US" sz="3434" dirty="0">
                <a:solidFill>
                  <a:srgbClr val="000000"/>
                </a:solidFill>
                <a:latin typeface="DM Sans Bold"/>
              </a:rPr>
              <a:t>:</a:t>
            </a:r>
            <a:r>
              <a:rPr lang="en-US" sz="3434" dirty="0">
                <a:solidFill>
                  <a:srgbClr val="000000"/>
                </a:solidFill>
                <a:latin typeface="DM Sans"/>
              </a:rPr>
              <a:t> </a:t>
            </a:r>
            <a:r>
              <a:rPr lang="en-US" sz="3434" dirty="0" err="1">
                <a:solidFill>
                  <a:srgbClr val="000000"/>
                </a:solidFill>
                <a:latin typeface="DM Sans"/>
              </a:rPr>
              <a:t>Meydan</a:t>
            </a:r>
            <a:r>
              <a:rPr lang="en-US" sz="3434" dirty="0">
                <a:solidFill>
                  <a:srgbClr val="000000"/>
                </a:solidFill>
                <a:latin typeface="DM Sans"/>
              </a:rPr>
              <a:t> </a:t>
            </a:r>
            <a:r>
              <a:rPr lang="en-US" sz="3434" dirty="0" err="1">
                <a:solidFill>
                  <a:srgbClr val="000000"/>
                </a:solidFill>
                <a:latin typeface="DM Sans"/>
              </a:rPr>
              <a:t>okuma</a:t>
            </a:r>
            <a:r>
              <a:rPr lang="en-US" sz="3434" dirty="0">
                <a:solidFill>
                  <a:srgbClr val="000000"/>
                </a:solidFill>
                <a:latin typeface="DM Sans"/>
              </a:rPr>
              <a:t>, </a:t>
            </a:r>
            <a:r>
              <a:rPr lang="en-US" sz="3434" dirty="0" err="1">
                <a:solidFill>
                  <a:srgbClr val="000000"/>
                </a:solidFill>
                <a:latin typeface="DM Sans"/>
              </a:rPr>
              <a:t>söz</a:t>
            </a:r>
            <a:r>
              <a:rPr lang="en-US" sz="3434" dirty="0">
                <a:solidFill>
                  <a:srgbClr val="000000"/>
                </a:solidFill>
                <a:latin typeface="DM Sans"/>
              </a:rPr>
              <a:t> </a:t>
            </a:r>
            <a:r>
              <a:rPr lang="en-US" sz="3434" dirty="0" err="1">
                <a:solidFill>
                  <a:srgbClr val="000000"/>
                </a:solidFill>
                <a:latin typeface="DM Sans"/>
              </a:rPr>
              <a:t>dinlememe</a:t>
            </a:r>
            <a:r>
              <a:rPr lang="en-US" sz="3434" dirty="0">
                <a:solidFill>
                  <a:srgbClr val="000000"/>
                </a:solidFill>
                <a:latin typeface="DM Sans"/>
              </a:rPr>
              <a:t>, </a:t>
            </a:r>
            <a:r>
              <a:rPr lang="en-US" sz="3434" dirty="0" err="1">
                <a:solidFill>
                  <a:srgbClr val="000000"/>
                </a:solidFill>
                <a:latin typeface="DM Sans"/>
              </a:rPr>
              <a:t>saldırganlık</a:t>
            </a:r>
            <a:r>
              <a:rPr lang="en-US" sz="3434" dirty="0">
                <a:solidFill>
                  <a:srgbClr val="000000"/>
                </a:solidFill>
                <a:latin typeface="DM Sans"/>
              </a:rPr>
              <a:t> (</a:t>
            </a:r>
            <a:r>
              <a:rPr lang="en-US" sz="3434" dirty="0" err="1">
                <a:solidFill>
                  <a:srgbClr val="000000"/>
                </a:solidFill>
                <a:latin typeface="DM Sans"/>
              </a:rPr>
              <a:t>eşya</a:t>
            </a:r>
            <a:r>
              <a:rPr lang="en-US" sz="3434" dirty="0">
                <a:solidFill>
                  <a:srgbClr val="000000"/>
                </a:solidFill>
                <a:latin typeface="DM Sans"/>
              </a:rPr>
              <a:t> </a:t>
            </a:r>
            <a:r>
              <a:rPr lang="en-US" sz="3434" dirty="0" err="1">
                <a:solidFill>
                  <a:srgbClr val="000000"/>
                </a:solidFill>
                <a:latin typeface="DM Sans"/>
              </a:rPr>
              <a:t>ve</a:t>
            </a:r>
            <a:r>
              <a:rPr lang="en-US" sz="3434" dirty="0">
                <a:solidFill>
                  <a:srgbClr val="000000"/>
                </a:solidFill>
                <a:latin typeface="DM Sans"/>
              </a:rPr>
              <a:t> </a:t>
            </a:r>
            <a:r>
              <a:rPr lang="en-US" sz="3434" dirty="0" err="1">
                <a:solidFill>
                  <a:srgbClr val="000000"/>
                </a:solidFill>
                <a:latin typeface="DM Sans"/>
              </a:rPr>
              <a:t>insanlara</a:t>
            </a:r>
            <a:r>
              <a:rPr lang="en-US" sz="3434" dirty="0">
                <a:solidFill>
                  <a:srgbClr val="000000"/>
                </a:solidFill>
                <a:latin typeface="DM Sans"/>
              </a:rPr>
              <a:t> </a:t>
            </a:r>
            <a:r>
              <a:rPr lang="en-US" sz="3434" dirty="0" err="1">
                <a:solidFill>
                  <a:srgbClr val="000000"/>
                </a:solidFill>
                <a:latin typeface="DM Sans"/>
              </a:rPr>
              <a:t>karsı</a:t>
            </a:r>
            <a:r>
              <a:rPr lang="en-US" sz="3434" dirty="0">
                <a:solidFill>
                  <a:srgbClr val="000000"/>
                </a:solidFill>
                <a:latin typeface="DM Sans"/>
              </a:rPr>
              <a:t>), </a:t>
            </a:r>
            <a:r>
              <a:rPr lang="en-US" sz="3434" dirty="0" err="1">
                <a:solidFill>
                  <a:srgbClr val="000000"/>
                </a:solidFill>
                <a:latin typeface="DM Sans"/>
              </a:rPr>
              <a:t>aşırı</a:t>
            </a:r>
            <a:r>
              <a:rPr lang="en-US" sz="3434" dirty="0">
                <a:solidFill>
                  <a:srgbClr val="000000"/>
                </a:solidFill>
                <a:latin typeface="DM Sans"/>
              </a:rPr>
              <a:t> </a:t>
            </a:r>
            <a:r>
              <a:rPr lang="en-US" sz="3434" dirty="0" err="1">
                <a:solidFill>
                  <a:srgbClr val="000000"/>
                </a:solidFill>
                <a:latin typeface="DM Sans"/>
              </a:rPr>
              <a:t>ilgi</a:t>
            </a:r>
            <a:r>
              <a:rPr lang="en-US" sz="3434" dirty="0">
                <a:solidFill>
                  <a:srgbClr val="000000"/>
                </a:solidFill>
                <a:latin typeface="DM Sans"/>
              </a:rPr>
              <a:t> </a:t>
            </a:r>
            <a:r>
              <a:rPr lang="en-US" sz="3434" dirty="0" err="1">
                <a:solidFill>
                  <a:srgbClr val="000000"/>
                </a:solidFill>
                <a:latin typeface="DM Sans"/>
              </a:rPr>
              <a:t>çekme</a:t>
            </a:r>
            <a:r>
              <a:rPr lang="en-US" sz="3434" dirty="0">
                <a:solidFill>
                  <a:srgbClr val="000000"/>
                </a:solidFill>
                <a:latin typeface="DM Sans"/>
              </a:rPr>
              <a:t> </a:t>
            </a:r>
            <a:r>
              <a:rPr lang="en-US" sz="3434" dirty="0" err="1">
                <a:solidFill>
                  <a:srgbClr val="000000"/>
                </a:solidFill>
                <a:latin typeface="DM Sans"/>
              </a:rPr>
              <a:t>beklentisi</a:t>
            </a:r>
            <a:r>
              <a:rPr lang="en-US" sz="3434" dirty="0">
                <a:solidFill>
                  <a:srgbClr val="000000"/>
                </a:solidFill>
                <a:latin typeface="DM Sans"/>
              </a:rPr>
              <a:t>, </a:t>
            </a:r>
            <a:r>
              <a:rPr lang="en-US" sz="3434" dirty="0" err="1">
                <a:solidFill>
                  <a:srgbClr val="000000"/>
                </a:solidFill>
                <a:latin typeface="DM Sans"/>
              </a:rPr>
              <a:t>küfürlü</a:t>
            </a:r>
            <a:r>
              <a:rPr lang="en-US" sz="3434" dirty="0">
                <a:solidFill>
                  <a:srgbClr val="000000"/>
                </a:solidFill>
                <a:latin typeface="DM Sans"/>
              </a:rPr>
              <a:t> </a:t>
            </a:r>
            <a:r>
              <a:rPr lang="en-US" sz="3434" dirty="0" err="1">
                <a:solidFill>
                  <a:srgbClr val="000000"/>
                </a:solidFill>
                <a:latin typeface="DM Sans"/>
              </a:rPr>
              <a:t>konuşma</a:t>
            </a:r>
            <a:r>
              <a:rPr lang="en-US" sz="3434" dirty="0">
                <a:solidFill>
                  <a:srgbClr val="000000"/>
                </a:solidFill>
                <a:latin typeface="DM Sans"/>
              </a:rPr>
              <a:t>, </a:t>
            </a:r>
            <a:r>
              <a:rPr lang="en-US" sz="3434" dirty="0" err="1">
                <a:solidFill>
                  <a:srgbClr val="000000"/>
                </a:solidFill>
                <a:latin typeface="DM Sans"/>
              </a:rPr>
              <a:t>güvensizlik</a:t>
            </a:r>
            <a:r>
              <a:rPr lang="en-US" sz="3434" dirty="0">
                <a:solidFill>
                  <a:srgbClr val="000000"/>
                </a:solidFill>
                <a:latin typeface="DM Sans"/>
              </a:rPr>
              <a:t>, </a:t>
            </a:r>
            <a:r>
              <a:rPr lang="en-US" sz="3434" dirty="0" err="1">
                <a:solidFill>
                  <a:srgbClr val="000000"/>
                </a:solidFill>
                <a:latin typeface="DM Sans"/>
              </a:rPr>
              <a:t>başkalarını</a:t>
            </a:r>
            <a:r>
              <a:rPr lang="en-US" sz="3434" dirty="0">
                <a:solidFill>
                  <a:srgbClr val="000000"/>
                </a:solidFill>
                <a:latin typeface="DM Sans"/>
              </a:rPr>
              <a:t> </a:t>
            </a:r>
            <a:r>
              <a:rPr lang="en-US" sz="3434" dirty="0" err="1">
                <a:solidFill>
                  <a:srgbClr val="000000"/>
                </a:solidFill>
                <a:latin typeface="DM Sans"/>
              </a:rPr>
              <a:t>suçlama</a:t>
            </a:r>
            <a:r>
              <a:rPr lang="en-US" sz="3434" dirty="0">
                <a:solidFill>
                  <a:srgbClr val="000000"/>
                </a:solidFill>
                <a:latin typeface="DM Sans"/>
              </a:rPr>
              <a:t>, </a:t>
            </a:r>
            <a:r>
              <a:rPr lang="en-US" sz="3434" dirty="0" err="1">
                <a:solidFill>
                  <a:srgbClr val="000000"/>
                </a:solidFill>
                <a:latin typeface="DM Sans"/>
              </a:rPr>
              <a:t>yıkıcılık</a:t>
            </a:r>
            <a:r>
              <a:rPr lang="en-US" sz="3434" dirty="0">
                <a:solidFill>
                  <a:srgbClr val="000000"/>
                </a:solidFill>
                <a:latin typeface="DM Sans"/>
              </a:rPr>
              <a:t>, </a:t>
            </a:r>
            <a:r>
              <a:rPr lang="en-US" sz="3434" dirty="0" err="1">
                <a:solidFill>
                  <a:srgbClr val="000000"/>
                </a:solidFill>
                <a:latin typeface="DM Sans"/>
              </a:rPr>
              <a:t>zarar</a:t>
            </a:r>
            <a:r>
              <a:rPr lang="en-US" sz="3434" dirty="0">
                <a:solidFill>
                  <a:srgbClr val="000000"/>
                </a:solidFill>
                <a:latin typeface="DM Sans"/>
              </a:rPr>
              <a:t> </a:t>
            </a:r>
            <a:r>
              <a:rPr lang="en-US" sz="3434" dirty="0" err="1">
                <a:solidFill>
                  <a:srgbClr val="000000"/>
                </a:solidFill>
                <a:latin typeface="DM Sans"/>
              </a:rPr>
              <a:t>vericilik</a:t>
            </a:r>
            <a:r>
              <a:rPr lang="en-US" sz="3434" dirty="0">
                <a:solidFill>
                  <a:srgbClr val="000000"/>
                </a:solidFill>
                <a:latin typeface="DM Sans"/>
              </a:rPr>
              <a:t>, </a:t>
            </a:r>
            <a:r>
              <a:rPr lang="en-US" sz="3434" dirty="0" err="1">
                <a:solidFill>
                  <a:srgbClr val="000000"/>
                </a:solidFill>
                <a:latin typeface="DM Sans"/>
              </a:rPr>
              <a:t>hiperaktiflik</a:t>
            </a:r>
            <a:r>
              <a:rPr lang="en-US" sz="3434" dirty="0">
                <a:solidFill>
                  <a:srgbClr val="000000"/>
                </a:solidFill>
                <a:latin typeface="DM Sans"/>
              </a:rPr>
              <a:t>, </a:t>
            </a:r>
            <a:r>
              <a:rPr lang="en-US" sz="3434" dirty="0" err="1">
                <a:solidFill>
                  <a:srgbClr val="000000"/>
                </a:solidFill>
                <a:latin typeface="DM Sans"/>
              </a:rPr>
              <a:t>öfke</a:t>
            </a:r>
            <a:r>
              <a:rPr lang="en-US" sz="3434" dirty="0">
                <a:solidFill>
                  <a:srgbClr val="000000"/>
                </a:solidFill>
                <a:latin typeface="DM Sans"/>
              </a:rPr>
              <a:t> </a:t>
            </a:r>
            <a:r>
              <a:rPr lang="en-US" sz="3434" dirty="0" err="1">
                <a:solidFill>
                  <a:srgbClr val="000000"/>
                </a:solidFill>
                <a:latin typeface="DM Sans"/>
              </a:rPr>
              <a:t>nöbetleri</a:t>
            </a:r>
            <a:r>
              <a:rPr lang="en-US" sz="3434" dirty="0">
                <a:solidFill>
                  <a:srgbClr val="000000"/>
                </a:solidFill>
                <a:latin typeface="DM Sans"/>
              </a:rPr>
              <a:t> </a:t>
            </a:r>
            <a:r>
              <a:rPr lang="en-US" sz="3434" dirty="0" err="1">
                <a:solidFill>
                  <a:srgbClr val="000000"/>
                </a:solidFill>
                <a:latin typeface="DM Sans"/>
              </a:rPr>
              <a:t>geçirme</a:t>
            </a:r>
            <a:r>
              <a:rPr lang="en-US" sz="3434" dirty="0">
                <a:solidFill>
                  <a:srgbClr val="000000"/>
                </a:solidFill>
                <a:latin typeface="DM Sans"/>
              </a:rPr>
              <a:t>, </a:t>
            </a:r>
            <a:r>
              <a:rPr lang="en-US" sz="3434" dirty="0" err="1">
                <a:solidFill>
                  <a:srgbClr val="000000"/>
                </a:solidFill>
                <a:latin typeface="DM Sans"/>
              </a:rPr>
              <a:t>kıskançlık</a:t>
            </a:r>
            <a:r>
              <a:rPr lang="en-US" sz="3434" dirty="0">
                <a:solidFill>
                  <a:srgbClr val="000000"/>
                </a:solidFill>
                <a:latin typeface="DM Sans"/>
              </a:rPr>
              <a:t> </a:t>
            </a:r>
            <a:r>
              <a:rPr lang="en-US" sz="3434" dirty="0" err="1">
                <a:solidFill>
                  <a:srgbClr val="000000"/>
                </a:solidFill>
                <a:latin typeface="DM Sans"/>
              </a:rPr>
              <a:t>gibi</a:t>
            </a:r>
            <a:r>
              <a:rPr lang="en-US" sz="3434" dirty="0">
                <a:solidFill>
                  <a:srgbClr val="000000"/>
                </a:solidFill>
                <a:latin typeface="DM Sans"/>
              </a:rPr>
              <a:t> </a:t>
            </a:r>
            <a:r>
              <a:rPr lang="en-US" sz="3434" dirty="0" err="1">
                <a:solidFill>
                  <a:srgbClr val="000000"/>
                </a:solidFill>
                <a:latin typeface="DM Sans"/>
              </a:rPr>
              <a:t>davranışlardan</a:t>
            </a:r>
            <a:r>
              <a:rPr lang="en-US" sz="3434" dirty="0">
                <a:solidFill>
                  <a:srgbClr val="000000"/>
                </a:solidFill>
                <a:latin typeface="DM Sans"/>
              </a:rPr>
              <a:t> </a:t>
            </a:r>
            <a:r>
              <a:rPr lang="en-US" sz="3434" dirty="0" err="1">
                <a:solidFill>
                  <a:srgbClr val="000000"/>
                </a:solidFill>
                <a:latin typeface="DM Sans"/>
              </a:rPr>
              <a:t>oluşur</a:t>
            </a:r>
            <a:r>
              <a:rPr lang="en-US" sz="3434" dirty="0">
                <a:solidFill>
                  <a:srgbClr val="000000"/>
                </a:solidFill>
                <a:latin typeface="DM Sans"/>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BDB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59355" y="3416942"/>
            <a:ext cx="5991211" cy="3453116"/>
          </a:xfrm>
          <a:prstGeom prst="rect">
            <a:avLst/>
          </a:prstGeom>
        </p:spPr>
      </p:pic>
      <p:sp>
        <p:nvSpPr>
          <p:cNvPr id="3" name="TextBox 3"/>
          <p:cNvSpPr txBox="1"/>
          <p:nvPr/>
        </p:nvSpPr>
        <p:spPr>
          <a:xfrm>
            <a:off x="3417987" y="3871259"/>
            <a:ext cx="3473946" cy="1762125"/>
          </a:xfrm>
          <a:prstGeom prst="rect">
            <a:avLst/>
          </a:prstGeom>
        </p:spPr>
        <p:txBody>
          <a:bodyPr lIns="0" tIns="0" rIns="0" bIns="0" rtlCol="0" anchor="t">
            <a:spAutoFit/>
          </a:bodyPr>
          <a:lstStyle/>
          <a:p>
            <a:pPr>
              <a:lnSpc>
                <a:spcPts val="6750"/>
              </a:lnSpc>
            </a:pPr>
            <a:r>
              <a:rPr lang="en-US" sz="6750">
                <a:solidFill>
                  <a:srgbClr val="FFFFFF"/>
                </a:solidFill>
                <a:latin typeface="DM Sans"/>
              </a:rPr>
              <a:t>Bugünün gündemi</a:t>
            </a:r>
          </a:p>
        </p:txBody>
      </p:sp>
      <p:grpSp>
        <p:nvGrpSpPr>
          <p:cNvPr id="4" name="Group 4"/>
          <p:cNvGrpSpPr/>
          <p:nvPr/>
        </p:nvGrpSpPr>
        <p:grpSpPr>
          <a:xfrm>
            <a:off x="9596139" y="4039411"/>
            <a:ext cx="6827693" cy="885228"/>
            <a:chOff x="0" y="0"/>
            <a:chExt cx="9103591" cy="1180304"/>
          </a:xfrm>
        </p:grpSpPr>
        <p:grpSp>
          <p:nvGrpSpPr>
            <p:cNvPr id="5" name="Group 5"/>
            <p:cNvGrpSpPr/>
            <p:nvPr/>
          </p:nvGrpSpPr>
          <p:grpSpPr>
            <a:xfrm>
              <a:off x="0" y="0"/>
              <a:ext cx="8513439" cy="1180304"/>
              <a:chOff x="0" y="0"/>
              <a:chExt cx="2159891" cy="299447"/>
            </a:xfrm>
          </p:grpSpPr>
          <p:sp>
            <p:nvSpPr>
              <p:cNvPr id="6" name="Freeform 6"/>
              <p:cNvSpPr/>
              <p:nvPr/>
            </p:nvSpPr>
            <p:spPr>
              <a:xfrm>
                <a:off x="0" y="0"/>
                <a:ext cx="2159891" cy="299447"/>
              </a:xfrm>
              <a:custGeom>
                <a:avLst/>
                <a:gdLst/>
                <a:ahLst/>
                <a:cxnLst/>
                <a:rect l="l" t="t" r="r" b="b"/>
                <a:pathLst>
                  <a:path w="2159891" h="299447">
                    <a:moveTo>
                      <a:pt x="0" y="0"/>
                    </a:moveTo>
                    <a:lnTo>
                      <a:pt x="2159891" y="0"/>
                    </a:lnTo>
                    <a:lnTo>
                      <a:pt x="2159891" y="299447"/>
                    </a:lnTo>
                    <a:lnTo>
                      <a:pt x="0" y="299447"/>
                    </a:lnTo>
                    <a:close/>
                  </a:path>
                </a:pathLst>
              </a:custGeom>
              <a:solidFill>
                <a:srgbClr val="FDF8DB"/>
              </a:solidFill>
            </p:spPr>
          </p:sp>
        </p:grpSp>
        <p:grpSp>
          <p:nvGrpSpPr>
            <p:cNvPr id="7" name="Group 7"/>
            <p:cNvGrpSpPr/>
            <p:nvPr/>
          </p:nvGrpSpPr>
          <p:grpSpPr>
            <a:xfrm>
              <a:off x="7923287" y="0"/>
              <a:ext cx="1180304" cy="118030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8DB"/>
              </a:solidFill>
            </p:spPr>
          </p:sp>
        </p:grpSp>
      </p:grpSp>
      <p:grpSp>
        <p:nvGrpSpPr>
          <p:cNvPr id="9" name="Group 9"/>
          <p:cNvGrpSpPr/>
          <p:nvPr/>
        </p:nvGrpSpPr>
        <p:grpSpPr>
          <a:xfrm>
            <a:off x="9586614" y="2566703"/>
            <a:ext cx="8701386" cy="1128157"/>
            <a:chOff x="0" y="0"/>
            <a:chExt cx="11601848" cy="1504209"/>
          </a:xfrm>
        </p:grpSpPr>
        <p:grpSp>
          <p:nvGrpSpPr>
            <p:cNvPr id="10" name="Group 10"/>
            <p:cNvGrpSpPr/>
            <p:nvPr/>
          </p:nvGrpSpPr>
          <p:grpSpPr>
            <a:xfrm>
              <a:off x="0" y="0"/>
              <a:ext cx="10849743" cy="1504209"/>
              <a:chOff x="0" y="0"/>
              <a:chExt cx="2159891" cy="299447"/>
            </a:xfrm>
          </p:grpSpPr>
          <p:sp>
            <p:nvSpPr>
              <p:cNvPr id="11" name="Freeform 11"/>
              <p:cNvSpPr/>
              <p:nvPr/>
            </p:nvSpPr>
            <p:spPr>
              <a:xfrm>
                <a:off x="0" y="0"/>
                <a:ext cx="2159891" cy="299447"/>
              </a:xfrm>
              <a:custGeom>
                <a:avLst/>
                <a:gdLst/>
                <a:ahLst/>
                <a:cxnLst/>
                <a:rect l="l" t="t" r="r" b="b"/>
                <a:pathLst>
                  <a:path w="2159891" h="299447">
                    <a:moveTo>
                      <a:pt x="0" y="0"/>
                    </a:moveTo>
                    <a:lnTo>
                      <a:pt x="2159891" y="0"/>
                    </a:lnTo>
                    <a:lnTo>
                      <a:pt x="2159891" y="299447"/>
                    </a:lnTo>
                    <a:lnTo>
                      <a:pt x="0" y="299447"/>
                    </a:lnTo>
                    <a:close/>
                  </a:path>
                </a:pathLst>
              </a:custGeom>
              <a:solidFill>
                <a:srgbClr val="FDF8DB"/>
              </a:solidFill>
            </p:spPr>
          </p:sp>
        </p:grpSp>
        <p:grpSp>
          <p:nvGrpSpPr>
            <p:cNvPr id="12" name="Group 12"/>
            <p:cNvGrpSpPr/>
            <p:nvPr/>
          </p:nvGrpSpPr>
          <p:grpSpPr>
            <a:xfrm>
              <a:off x="10097639" y="0"/>
              <a:ext cx="1504209" cy="1504209"/>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8DB"/>
              </a:solidFill>
            </p:spPr>
          </p:sp>
        </p:grpSp>
      </p:grpSp>
      <p:grpSp>
        <p:nvGrpSpPr>
          <p:cNvPr id="14" name="Group 14"/>
          <p:cNvGrpSpPr/>
          <p:nvPr/>
        </p:nvGrpSpPr>
        <p:grpSpPr>
          <a:xfrm>
            <a:off x="9596139" y="5406707"/>
            <a:ext cx="6827693" cy="885228"/>
            <a:chOff x="0" y="0"/>
            <a:chExt cx="9103591" cy="1180304"/>
          </a:xfrm>
        </p:grpSpPr>
        <p:grpSp>
          <p:nvGrpSpPr>
            <p:cNvPr id="15" name="Group 15"/>
            <p:cNvGrpSpPr/>
            <p:nvPr/>
          </p:nvGrpSpPr>
          <p:grpSpPr>
            <a:xfrm>
              <a:off x="0" y="0"/>
              <a:ext cx="8513439" cy="1180304"/>
              <a:chOff x="0" y="0"/>
              <a:chExt cx="2159891" cy="299447"/>
            </a:xfrm>
          </p:grpSpPr>
          <p:sp>
            <p:nvSpPr>
              <p:cNvPr id="16" name="Freeform 16"/>
              <p:cNvSpPr/>
              <p:nvPr/>
            </p:nvSpPr>
            <p:spPr>
              <a:xfrm>
                <a:off x="0" y="0"/>
                <a:ext cx="2159891" cy="299447"/>
              </a:xfrm>
              <a:custGeom>
                <a:avLst/>
                <a:gdLst/>
                <a:ahLst/>
                <a:cxnLst/>
                <a:rect l="l" t="t" r="r" b="b"/>
                <a:pathLst>
                  <a:path w="2159891" h="299447">
                    <a:moveTo>
                      <a:pt x="0" y="0"/>
                    </a:moveTo>
                    <a:lnTo>
                      <a:pt x="2159891" y="0"/>
                    </a:lnTo>
                    <a:lnTo>
                      <a:pt x="2159891" y="299447"/>
                    </a:lnTo>
                    <a:lnTo>
                      <a:pt x="0" y="299447"/>
                    </a:lnTo>
                    <a:close/>
                  </a:path>
                </a:pathLst>
              </a:custGeom>
              <a:solidFill>
                <a:srgbClr val="FDF8DB"/>
              </a:solidFill>
            </p:spPr>
          </p:sp>
        </p:grpSp>
        <p:grpSp>
          <p:nvGrpSpPr>
            <p:cNvPr id="17" name="Group 17"/>
            <p:cNvGrpSpPr/>
            <p:nvPr/>
          </p:nvGrpSpPr>
          <p:grpSpPr>
            <a:xfrm>
              <a:off x="7923287" y="0"/>
              <a:ext cx="1180304" cy="1180304"/>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8DB"/>
              </a:solidFill>
            </p:spPr>
          </p:sp>
        </p:grpSp>
      </p:grpSp>
      <p:grpSp>
        <p:nvGrpSpPr>
          <p:cNvPr id="19" name="Group 19"/>
          <p:cNvGrpSpPr/>
          <p:nvPr/>
        </p:nvGrpSpPr>
        <p:grpSpPr>
          <a:xfrm>
            <a:off x="9596139" y="6772558"/>
            <a:ext cx="6827693" cy="885228"/>
            <a:chOff x="0" y="0"/>
            <a:chExt cx="9103591" cy="1180304"/>
          </a:xfrm>
        </p:grpSpPr>
        <p:grpSp>
          <p:nvGrpSpPr>
            <p:cNvPr id="20" name="Group 20"/>
            <p:cNvGrpSpPr/>
            <p:nvPr/>
          </p:nvGrpSpPr>
          <p:grpSpPr>
            <a:xfrm>
              <a:off x="0" y="0"/>
              <a:ext cx="8513439" cy="1180304"/>
              <a:chOff x="0" y="0"/>
              <a:chExt cx="2159891" cy="299447"/>
            </a:xfrm>
          </p:grpSpPr>
          <p:sp>
            <p:nvSpPr>
              <p:cNvPr id="21" name="Freeform 21"/>
              <p:cNvSpPr/>
              <p:nvPr/>
            </p:nvSpPr>
            <p:spPr>
              <a:xfrm>
                <a:off x="0" y="0"/>
                <a:ext cx="2159891" cy="299447"/>
              </a:xfrm>
              <a:custGeom>
                <a:avLst/>
                <a:gdLst/>
                <a:ahLst/>
                <a:cxnLst/>
                <a:rect l="l" t="t" r="r" b="b"/>
                <a:pathLst>
                  <a:path w="2159891" h="299447">
                    <a:moveTo>
                      <a:pt x="0" y="0"/>
                    </a:moveTo>
                    <a:lnTo>
                      <a:pt x="2159891" y="0"/>
                    </a:lnTo>
                    <a:lnTo>
                      <a:pt x="2159891" y="299447"/>
                    </a:lnTo>
                    <a:lnTo>
                      <a:pt x="0" y="299447"/>
                    </a:lnTo>
                    <a:close/>
                  </a:path>
                </a:pathLst>
              </a:custGeom>
              <a:solidFill>
                <a:srgbClr val="FDF8DB"/>
              </a:solidFill>
            </p:spPr>
          </p:sp>
        </p:grpSp>
        <p:grpSp>
          <p:nvGrpSpPr>
            <p:cNvPr id="22" name="Group 22"/>
            <p:cNvGrpSpPr/>
            <p:nvPr/>
          </p:nvGrpSpPr>
          <p:grpSpPr>
            <a:xfrm>
              <a:off x="7923287" y="0"/>
              <a:ext cx="1180304" cy="1180304"/>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8DB"/>
              </a:solidFill>
            </p:spPr>
          </p:sp>
        </p:grpSp>
      </p:grpSp>
      <p:grpSp>
        <p:nvGrpSpPr>
          <p:cNvPr id="24" name="Group 24"/>
          <p:cNvGrpSpPr/>
          <p:nvPr/>
        </p:nvGrpSpPr>
        <p:grpSpPr>
          <a:xfrm>
            <a:off x="9144000" y="2629214"/>
            <a:ext cx="885228" cy="885228"/>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500"/>
            </a:solidFill>
          </p:spPr>
        </p:sp>
      </p:grpSp>
      <p:grpSp>
        <p:nvGrpSpPr>
          <p:cNvPr id="26" name="Group 26"/>
          <p:cNvGrpSpPr/>
          <p:nvPr/>
        </p:nvGrpSpPr>
        <p:grpSpPr>
          <a:xfrm>
            <a:off x="9153525" y="5406497"/>
            <a:ext cx="885228" cy="885228"/>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500"/>
            </a:solidFill>
          </p:spPr>
        </p:sp>
      </p:grpSp>
      <p:grpSp>
        <p:nvGrpSpPr>
          <p:cNvPr id="28" name="Group 28"/>
          <p:cNvGrpSpPr/>
          <p:nvPr/>
        </p:nvGrpSpPr>
        <p:grpSpPr>
          <a:xfrm>
            <a:off x="9144000" y="4039411"/>
            <a:ext cx="885228" cy="885228"/>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500"/>
            </a:solidFill>
          </p:spPr>
        </p:sp>
      </p:grpSp>
      <p:grpSp>
        <p:nvGrpSpPr>
          <p:cNvPr id="30" name="Group 30"/>
          <p:cNvGrpSpPr/>
          <p:nvPr/>
        </p:nvGrpSpPr>
        <p:grpSpPr>
          <a:xfrm>
            <a:off x="9144000" y="6772558"/>
            <a:ext cx="885228" cy="885228"/>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A500"/>
            </a:solidFill>
          </p:spPr>
        </p:sp>
      </p:grpSp>
      <p:sp>
        <p:nvSpPr>
          <p:cNvPr id="32" name="TextBox 32"/>
          <p:cNvSpPr txBox="1"/>
          <p:nvPr/>
        </p:nvSpPr>
        <p:spPr>
          <a:xfrm>
            <a:off x="10284627" y="2542772"/>
            <a:ext cx="7471349" cy="1109345"/>
          </a:xfrm>
          <a:prstGeom prst="rect">
            <a:avLst/>
          </a:prstGeom>
        </p:spPr>
        <p:txBody>
          <a:bodyPr lIns="0" tIns="0" rIns="0" bIns="0" rtlCol="0" anchor="t">
            <a:spAutoFit/>
          </a:bodyPr>
          <a:lstStyle/>
          <a:p>
            <a:pPr marL="0" lvl="0" indent="0" algn="l">
              <a:lnSpc>
                <a:spcPts val="4480"/>
              </a:lnSpc>
              <a:spcBef>
                <a:spcPct val="0"/>
              </a:spcBef>
            </a:pPr>
            <a:r>
              <a:rPr lang="en-US" sz="3200">
                <a:solidFill>
                  <a:srgbClr val="000000"/>
                </a:solidFill>
                <a:latin typeface="DM Sans Bold"/>
              </a:rPr>
              <a:t>Ortaokul dönemi çocuğu gelişim özellikleri</a:t>
            </a:r>
          </a:p>
        </p:txBody>
      </p:sp>
      <p:sp>
        <p:nvSpPr>
          <p:cNvPr id="33" name="TextBox 33"/>
          <p:cNvSpPr txBox="1"/>
          <p:nvPr/>
        </p:nvSpPr>
        <p:spPr>
          <a:xfrm>
            <a:off x="10275102" y="4175532"/>
            <a:ext cx="6051602" cy="547370"/>
          </a:xfrm>
          <a:prstGeom prst="rect">
            <a:avLst/>
          </a:prstGeom>
        </p:spPr>
        <p:txBody>
          <a:bodyPr lIns="0" tIns="0" rIns="0" bIns="0" rtlCol="0" anchor="t">
            <a:spAutoFit/>
          </a:bodyPr>
          <a:lstStyle/>
          <a:p>
            <a:pPr marL="0" lvl="0" indent="0" algn="l">
              <a:lnSpc>
                <a:spcPts val="4480"/>
              </a:lnSpc>
              <a:spcBef>
                <a:spcPct val="0"/>
              </a:spcBef>
            </a:pPr>
            <a:r>
              <a:rPr lang="en-US" sz="3200">
                <a:solidFill>
                  <a:srgbClr val="000000"/>
                </a:solidFill>
                <a:latin typeface="DM Sans Bold"/>
              </a:rPr>
              <a:t>Akran Zorbalığı</a:t>
            </a:r>
          </a:p>
        </p:txBody>
      </p:sp>
      <p:sp>
        <p:nvSpPr>
          <p:cNvPr id="34" name="TextBox 34"/>
          <p:cNvSpPr txBox="1"/>
          <p:nvPr/>
        </p:nvSpPr>
        <p:spPr>
          <a:xfrm>
            <a:off x="10284627" y="5523249"/>
            <a:ext cx="5226253" cy="547370"/>
          </a:xfrm>
          <a:prstGeom prst="rect">
            <a:avLst/>
          </a:prstGeom>
        </p:spPr>
        <p:txBody>
          <a:bodyPr lIns="0" tIns="0" rIns="0" bIns="0" rtlCol="0" anchor="t">
            <a:spAutoFit/>
          </a:bodyPr>
          <a:lstStyle/>
          <a:p>
            <a:pPr marL="0" lvl="0" indent="0" algn="l">
              <a:lnSpc>
                <a:spcPts val="4480"/>
              </a:lnSpc>
              <a:spcBef>
                <a:spcPct val="0"/>
              </a:spcBef>
            </a:pPr>
            <a:r>
              <a:rPr lang="en-US" sz="3200">
                <a:solidFill>
                  <a:srgbClr val="000000"/>
                </a:solidFill>
                <a:latin typeface="DM Sans Bold"/>
              </a:rPr>
              <a:t>Okula Uyum Belirtileri</a:t>
            </a:r>
          </a:p>
        </p:txBody>
      </p:sp>
      <p:sp>
        <p:nvSpPr>
          <p:cNvPr id="35" name="TextBox 35"/>
          <p:cNvSpPr txBox="1"/>
          <p:nvPr/>
        </p:nvSpPr>
        <p:spPr>
          <a:xfrm>
            <a:off x="10275102" y="6889309"/>
            <a:ext cx="5391790" cy="547370"/>
          </a:xfrm>
          <a:prstGeom prst="rect">
            <a:avLst/>
          </a:prstGeom>
        </p:spPr>
        <p:txBody>
          <a:bodyPr lIns="0" tIns="0" rIns="0" bIns="0" rtlCol="0" anchor="t">
            <a:spAutoFit/>
          </a:bodyPr>
          <a:lstStyle/>
          <a:p>
            <a:pPr marL="0" lvl="0" indent="0" algn="l">
              <a:lnSpc>
                <a:spcPts val="4480"/>
              </a:lnSpc>
              <a:spcBef>
                <a:spcPct val="0"/>
              </a:spcBef>
            </a:pPr>
            <a:r>
              <a:rPr lang="en-US" sz="3200">
                <a:solidFill>
                  <a:srgbClr val="000000"/>
                </a:solidFill>
                <a:latin typeface="DM Sans Bold"/>
              </a:rPr>
              <a:t>Öneriler</a:t>
            </a:r>
          </a:p>
        </p:txBody>
      </p:sp>
      <p:sp>
        <p:nvSpPr>
          <p:cNvPr id="36" name="TextBox 36"/>
          <p:cNvSpPr txBox="1"/>
          <p:nvPr/>
        </p:nvSpPr>
        <p:spPr>
          <a:xfrm>
            <a:off x="9379481" y="2850740"/>
            <a:ext cx="433316" cy="510525"/>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1</a:t>
            </a:r>
          </a:p>
        </p:txBody>
      </p:sp>
      <p:sp>
        <p:nvSpPr>
          <p:cNvPr id="37" name="TextBox 37"/>
          <p:cNvSpPr txBox="1"/>
          <p:nvPr/>
        </p:nvSpPr>
        <p:spPr>
          <a:xfrm>
            <a:off x="9389006" y="5628024"/>
            <a:ext cx="433316" cy="510525"/>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3</a:t>
            </a:r>
          </a:p>
        </p:txBody>
      </p:sp>
      <p:sp>
        <p:nvSpPr>
          <p:cNvPr id="38" name="TextBox 38"/>
          <p:cNvSpPr txBox="1"/>
          <p:nvPr/>
        </p:nvSpPr>
        <p:spPr>
          <a:xfrm>
            <a:off x="9379481" y="4260937"/>
            <a:ext cx="433316" cy="510525"/>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2</a:t>
            </a:r>
          </a:p>
        </p:txBody>
      </p:sp>
      <p:sp>
        <p:nvSpPr>
          <p:cNvPr id="39" name="TextBox 39"/>
          <p:cNvSpPr txBox="1"/>
          <p:nvPr/>
        </p:nvSpPr>
        <p:spPr>
          <a:xfrm>
            <a:off x="9379481" y="6994084"/>
            <a:ext cx="433316" cy="510525"/>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BDBDD"/>
        </a:solidFill>
        <a:effectLst/>
      </p:bgPr>
    </p:bg>
    <p:spTree>
      <p:nvGrpSpPr>
        <p:cNvPr id="1" name=""/>
        <p:cNvGrpSpPr/>
        <p:nvPr/>
      </p:nvGrpSpPr>
      <p:grpSpPr>
        <a:xfrm>
          <a:off x="0" y="0"/>
          <a:ext cx="0" cy="0"/>
          <a:chOff x="0" y="0"/>
          <a:chExt cx="0" cy="0"/>
        </a:xfrm>
      </p:grpSpPr>
      <p:sp>
        <p:nvSpPr>
          <p:cNvPr id="2" name="TextBox 2"/>
          <p:cNvSpPr txBox="1"/>
          <p:nvPr/>
        </p:nvSpPr>
        <p:spPr>
          <a:xfrm>
            <a:off x="0" y="857632"/>
            <a:ext cx="17668079" cy="1761492"/>
          </a:xfrm>
          <a:prstGeom prst="rect">
            <a:avLst/>
          </a:prstGeom>
        </p:spPr>
        <p:txBody>
          <a:bodyPr lIns="0" tIns="0" rIns="0" bIns="0" rtlCol="0" anchor="t">
            <a:spAutoFit/>
          </a:bodyPr>
          <a:lstStyle/>
          <a:p>
            <a:pPr marL="0" lvl="0" indent="0" algn="ctr">
              <a:lnSpc>
                <a:spcPts val="6800"/>
              </a:lnSpc>
            </a:pPr>
            <a:r>
              <a:rPr lang="en-US" sz="6800" spc="-68">
                <a:solidFill>
                  <a:srgbClr val="000000"/>
                </a:solidFill>
                <a:latin typeface="DM Sans Bold"/>
              </a:rPr>
              <a:t>Okula Uyum Sürecini Kolaylaştırmada Ortaokul Velilerine Öneriler</a:t>
            </a:r>
          </a:p>
        </p:txBody>
      </p:sp>
      <p:sp>
        <p:nvSpPr>
          <p:cNvPr id="3" name="TextBox 3"/>
          <p:cNvSpPr txBox="1"/>
          <p:nvPr/>
        </p:nvSpPr>
        <p:spPr>
          <a:xfrm>
            <a:off x="1146306" y="2217190"/>
            <a:ext cx="15995389" cy="7447789"/>
          </a:xfrm>
          <a:prstGeom prst="rect">
            <a:avLst/>
          </a:prstGeom>
        </p:spPr>
        <p:txBody>
          <a:bodyPr lIns="0" tIns="0" rIns="0" bIns="0" rtlCol="0" anchor="t">
            <a:spAutoFit/>
          </a:bodyPr>
          <a:lstStyle/>
          <a:p>
            <a:pPr>
              <a:lnSpc>
                <a:spcPts val="4241"/>
              </a:lnSpc>
            </a:pPr>
            <a:endParaRPr/>
          </a:p>
          <a:p>
            <a:pPr>
              <a:lnSpc>
                <a:spcPts val="4241"/>
              </a:lnSpc>
            </a:pPr>
            <a:r>
              <a:rPr lang="en-US" sz="1645">
                <a:solidFill>
                  <a:srgbClr val="000000"/>
                </a:solidFill>
                <a:latin typeface="Arimo Bold"/>
              </a:rPr>
              <a:t>·Çocuğunuzun artık tek öğretmeni değil, birçok öğretmeni vardır.</a:t>
            </a:r>
          </a:p>
          <a:p>
            <a:pPr>
              <a:lnSpc>
                <a:spcPts val="4241"/>
              </a:lnSpc>
            </a:pPr>
            <a:r>
              <a:rPr lang="en-US" sz="1645">
                <a:solidFill>
                  <a:srgbClr val="000000"/>
                </a:solidFill>
                <a:latin typeface="Arimo Bold"/>
              </a:rPr>
              <a:t>·Ortaokul döneminde çocuğunuz çocukluk döneminin son döneminde ergenlik döneminin ilk dönemindedir. Bu nedenle fiziksel, duygusal ve sosyal yönden birçok değişim yaşamaktadır.</a:t>
            </a:r>
          </a:p>
          <a:p>
            <a:pPr>
              <a:lnSpc>
                <a:spcPts val="4241"/>
              </a:lnSpc>
            </a:pPr>
            <a:r>
              <a:rPr lang="en-US" sz="1645">
                <a:solidFill>
                  <a:srgbClr val="000000"/>
                </a:solidFill>
                <a:latin typeface="Arimo Bold"/>
              </a:rPr>
              <a:t>·Bu dönemde fiziksel olarak kız çocukları erkek çocuklara göre daha hızlı büyürler.</a:t>
            </a:r>
          </a:p>
          <a:p>
            <a:pPr>
              <a:lnSpc>
                <a:spcPts val="4241"/>
              </a:lnSpc>
            </a:pPr>
            <a:r>
              <a:rPr lang="en-US" sz="1645">
                <a:solidFill>
                  <a:srgbClr val="000000"/>
                </a:solidFill>
                <a:latin typeface="Arimo Bold"/>
              </a:rPr>
              <a:t>·Duygusal olarak arkadaş ilişkilerinin ön plana çıktığı dönemdir.</a:t>
            </a:r>
          </a:p>
          <a:p>
            <a:pPr>
              <a:lnSpc>
                <a:spcPts val="4241"/>
              </a:lnSpc>
            </a:pPr>
            <a:r>
              <a:rPr lang="en-US" sz="1645">
                <a:solidFill>
                  <a:srgbClr val="000000"/>
                </a:solidFill>
                <a:latin typeface="Arimo Bold"/>
              </a:rPr>
              <a:t>·Arkadaş ilişkilerini destekleyiniz, çocuğunuzun yakın arkadaşlarını sizler de tanıyınız.</a:t>
            </a:r>
          </a:p>
          <a:p>
            <a:pPr>
              <a:lnSpc>
                <a:spcPts val="4241"/>
              </a:lnSpc>
            </a:pPr>
            <a:r>
              <a:rPr lang="en-US" sz="1645">
                <a:solidFill>
                  <a:srgbClr val="000000"/>
                </a:solidFill>
                <a:latin typeface="Arimo Bold"/>
              </a:rPr>
              <a:t>·Ortaokula başlarken çocuğunuz kaygı duyabilir. Kaygılandığı konuları sizinle paylaşmasını sağlayınız.</a:t>
            </a:r>
          </a:p>
          <a:p>
            <a:pPr>
              <a:lnSpc>
                <a:spcPts val="4241"/>
              </a:lnSpc>
            </a:pPr>
            <a:r>
              <a:rPr lang="en-US" sz="1645">
                <a:solidFill>
                  <a:srgbClr val="000000"/>
                </a:solidFill>
                <a:latin typeface="Arimo Bold"/>
              </a:rPr>
              <a:t>·Çocuğunuz farklı dersler ve farklı öğretmenlere uyum sağlamakta güçlük çekebilir.</a:t>
            </a:r>
          </a:p>
          <a:p>
            <a:pPr>
              <a:lnSpc>
                <a:spcPts val="4241"/>
              </a:lnSpc>
            </a:pPr>
            <a:r>
              <a:rPr lang="en-US" sz="1645">
                <a:solidFill>
                  <a:srgbClr val="000000"/>
                </a:solidFill>
                <a:latin typeface="Arimo Bold"/>
              </a:rPr>
              <a:t>·Her gün çocuğunuzla günün nasıl geçtiğini konuşunuz.</a:t>
            </a:r>
          </a:p>
          <a:p>
            <a:pPr marL="0" lvl="0" indent="0">
              <a:lnSpc>
                <a:spcPts val="4241"/>
              </a:lnSpc>
            </a:pPr>
            <a:r>
              <a:rPr lang="en-US" sz="1645">
                <a:solidFill>
                  <a:srgbClr val="000000"/>
                </a:solidFill>
                <a:latin typeface="Arimo Bold"/>
              </a:rPr>
              <a:t>Çocuğunuzun okulla ilgili isteksizliği devam ediyorsa bu durumu sınıf öğretmeni ve rehber öğretmeniyle (okul psikolojik danışmanı) paylaşınız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BDB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467510" y="4810949"/>
            <a:ext cx="6791790" cy="4499561"/>
          </a:xfrm>
          <a:prstGeom prst="rect">
            <a:avLst/>
          </a:prstGeom>
        </p:spPr>
      </p:pic>
      <p:sp>
        <p:nvSpPr>
          <p:cNvPr id="3" name="TextBox 3"/>
          <p:cNvSpPr txBox="1"/>
          <p:nvPr/>
        </p:nvSpPr>
        <p:spPr>
          <a:xfrm>
            <a:off x="2015749" y="1344930"/>
            <a:ext cx="15243551" cy="1753872"/>
          </a:xfrm>
          <a:prstGeom prst="rect">
            <a:avLst/>
          </a:prstGeom>
        </p:spPr>
        <p:txBody>
          <a:bodyPr lIns="0" tIns="0" rIns="0" bIns="0" rtlCol="0" anchor="t">
            <a:spAutoFit/>
          </a:bodyPr>
          <a:lstStyle/>
          <a:p>
            <a:pPr marL="0" lvl="0" indent="0" algn="ctr">
              <a:lnSpc>
                <a:spcPts val="6800"/>
              </a:lnSpc>
            </a:pPr>
            <a:r>
              <a:rPr lang="en-US" sz="6800" spc="-68">
                <a:solidFill>
                  <a:srgbClr val="000000"/>
                </a:solidFill>
                <a:latin typeface="DM Sans Bold"/>
              </a:rPr>
              <a:t>ORTAOKUL DÖNEMİNDE ÇOCUKLARIN GELİŞİM ÖZELLİKLERİ</a:t>
            </a:r>
          </a:p>
        </p:txBody>
      </p:sp>
      <p:sp>
        <p:nvSpPr>
          <p:cNvPr id="4" name="TextBox 4"/>
          <p:cNvSpPr txBox="1"/>
          <p:nvPr/>
        </p:nvSpPr>
        <p:spPr>
          <a:xfrm>
            <a:off x="560194" y="4433342"/>
            <a:ext cx="9561682" cy="6261609"/>
          </a:xfrm>
          <a:prstGeom prst="rect">
            <a:avLst/>
          </a:prstGeom>
        </p:spPr>
        <p:txBody>
          <a:bodyPr lIns="0" tIns="0" rIns="0" bIns="0" rtlCol="0" anchor="t">
            <a:spAutoFit/>
          </a:bodyPr>
          <a:lstStyle/>
          <a:p>
            <a:pPr>
              <a:lnSpc>
                <a:spcPts val="4521"/>
              </a:lnSpc>
            </a:pPr>
            <a:r>
              <a:rPr lang="en-US" sz="3229">
                <a:solidFill>
                  <a:srgbClr val="000000"/>
                </a:solidFill>
                <a:latin typeface="DM Sans Bold"/>
              </a:rPr>
              <a:t>Okula uyum sürecinde çocuklarınıza destek olurken içinde bulundukları gelişim döneminin özelliklerini bilmeniz önemlidir. Aileleri olarak çocuklarınızın fiziksel, duygusal ve sosyal olarak neler yaşadıklarını bilmek onları anlamanız, yaşadıkları süreci anlamlandırmanız çocuklarınıza yardımcı olurken işinizi kolaylaştıracaktır.</a:t>
            </a:r>
          </a:p>
          <a:p>
            <a:pPr>
              <a:lnSpc>
                <a:spcPts val="4521"/>
              </a:lnSpc>
            </a:pPr>
            <a:r>
              <a:rPr lang="en-US" sz="1845">
                <a:solidFill>
                  <a:srgbClr val="000000"/>
                </a:solidFill>
                <a:latin typeface="Arimo Bold"/>
              </a:rPr>
              <a:t>Ortaokul dönemi onların çocukluktan çıkıp ergenliğe geçiş yaptıkları dönemdir.</a:t>
            </a:r>
          </a:p>
          <a:p>
            <a:pPr marL="0" lvl="0" indent="0">
              <a:lnSpc>
                <a:spcPts val="4521"/>
              </a:lnSpc>
            </a:pPr>
            <a:endParaRPr lang="en-US" sz="1845">
              <a:solidFill>
                <a:srgbClr val="000000"/>
              </a:solidFill>
              <a:latin typeface="Arimo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BDB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676"/>
          <a:stretch>
            <a:fillRect/>
          </a:stretch>
        </p:blipFill>
        <p:spPr>
          <a:xfrm>
            <a:off x="11333649" y="3591652"/>
            <a:ext cx="6483499" cy="4716700"/>
          </a:xfrm>
          <a:prstGeom prst="rect">
            <a:avLst/>
          </a:prstGeom>
        </p:spPr>
      </p:pic>
      <p:sp>
        <p:nvSpPr>
          <p:cNvPr id="3" name="TextBox 3"/>
          <p:cNvSpPr txBox="1"/>
          <p:nvPr/>
        </p:nvSpPr>
        <p:spPr>
          <a:xfrm>
            <a:off x="1522225" y="1162050"/>
            <a:ext cx="15243551" cy="896622"/>
          </a:xfrm>
          <a:prstGeom prst="rect">
            <a:avLst/>
          </a:prstGeom>
        </p:spPr>
        <p:txBody>
          <a:bodyPr lIns="0" tIns="0" rIns="0" bIns="0" rtlCol="0" anchor="t">
            <a:spAutoFit/>
          </a:bodyPr>
          <a:lstStyle/>
          <a:p>
            <a:pPr marL="0" lvl="0" indent="0" algn="ctr">
              <a:lnSpc>
                <a:spcPts val="6800"/>
              </a:lnSpc>
            </a:pPr>
            <a:r>
              <a:rPr lang="en-US" sz="6800" spc="-68">
                <a:solidFill>
                  <a:srgbClr val="000000"/>
                </a:solidFill>
                <a:latin typeface="DM Sans Bold"/>
              </a:rPr>
              <a:t>FİZİKSEL GELİŞİM</a:t>
            </a:r>
          </a:p>
        </p:txBody>
      </p:sp>
      <p:sp>
        <p:nvSpPr>
          <p:cNvPr id="4" name="TextBox 4"/>
          <p:cNvSpPr txBox="1"/>
          <p:nvPr/>
        </p:nvSpPr>
        <p:spPr>
          <a:xfrm>
            <a:off x="502316" y="2791407"/>
            <a:ext cx="10509252" cy="7404609"/>
          </a:xfrm>
          <a:prstGeom prst="rect">
            <a:avLst/>
          </a:prstGeom>
        </p:spPr>
        <p:txBody>
          <a:bodyPr lIns="0" tIns="0" rIns="0" bIns="0" rtlCol="0" anchor="t">
            <a:spAutoFit/>
          </a:bodyPr>
          <a:lstStyle/>
          <a:p>
            <a:pPr>
              <a:lnSpc>
                <a:spcPts val="4521"/>
              </a:lnSpc>
            </a:pPr>
            <a:r>
              <a:rPr lang="en-US" sz="3229">
                <a:solidFill>
                  <a:srgbClr val="000000"/>
                </a:solidFill>
                <a:latin typeface="DM Sans Bold"/>
              </a:rPr>
              <a:t> 12-14 yaş arasındaki erken ergenlik döneminin en önemli özelliği çok hızlı yaşanan bedensel değişimlerdir. Bu dönemde gençler bedenlerinin içinde kendilerini yabancı gibi hissederler. Birden uzayan kollar ve bacaklar sakarlıklara yol açar. Önce eller ve ayaklarda büyüme başlar ve bu büyüme kollar bacaklar ve gövde olarak devam eder. Bu durum vücudun orantısız görünmesine yol açar. Yaşanan bedensel değişimler çocukluktan farklı bir erkek ya da kız kimliğinin algılanmasına ve cinsel kimliğinin ön plana çıkmasına yol açar.</a:t>
            </a:r>
          </a:p>
          <a:p>
            <a:pPr>
              <a:lnSpc>
                <a:spcPts val="4521"/>
              </a:lnSpc>
            </a:pPr>
            <a:endParaRPr lang="en-US" sz="3229">
              <a:solidFill>
                <a:srgbClr val="000000"/>
              </a:solidFill>
              <a:latin typeface="DM Sans Bold"/>
            </a:endParaRPr>
          </a:p>
          <a:p>
            <a:pPr marL="0" lvl="0" indent="0">
              <a:lnSpc>
                <a:spcPts val="4521"/>
              </a:lnSpc>
            </a:pPr>
            <a:endParaRPr lang="en-US" sz="3229">
              <a:solidFill>
                <a:srgbClr val="000000"/>
              </a:solidFill>
              <a:latin typeface="DM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BDBDD"/>
        </a:solidFill>
        <a:effectLst/>
      </p:bgPr>
    </p:bg>
    <p:spTree>
      <p:nvGrpSpPr>
        <p:cNvPr id="1" name=""/>
        <p:cNvGrpSpPr/>
        <p:nvPr/>
      </p:nvGrpSpPr>
      <p:grpSpPr>
        <a:xfrm>
          <a:off x="0" y="0"/>
          <a:ext cx="0" cy="0"/>
          <a:chOff x="0" y="0"/>
          <a:chExt cx="0" cy="0"/>
        </a:xfrm>
      </p:grpSpPr>
      <p:sp>
        <p:nvSpPr>
          <p:cNvPr id="2" name="TextBox 2"/>
          <p:cNvSpPr txBox="1"/>
          <p:nvPr/>
        </p:nvSpPr>
        <p:spPr>
          <a:xfrm>
            <a:off x="706618" y="2610622"/>
            <a:ext cx="16753735" cy="5690109"/>
          </a:xfrm>
          <a:prstGeom prst="rect">
            <a:avLst/>
          </a:prstGeom>
        </p:spPr>
        <p:txBody>
          <a:bodyPr lIns="0" tIns="0" rIns="0" bIns="0" rtlCol="0" anchor="t">
            <a:spAutoFit/>
          </a:bodyPr>
          <a:lstStyle/>
          <a:p>
            <a:pPr algn="just">
              <a:lnSpc>
                <a:spcPts val="4521"/>
              </a:lnSpc>
            </a:pPr>
            <a:r>
              <a:rPr lang="en-US" sz="3229">
                <a:solidFill>
                  <a:srgbClr val="000000"/>
                </a:solidFill>
                <a:latin typeface="DM Sans Bold"/>
              </a:rPr>
              <a:t> Ergenlik dönemindeki hormonal değişim çok ciddi duygudurum dalgalanmalarına neden olur. Ergenin abartılı duygusal tepkiler vermesinin sebebi budur.</a:t>
            </a:r>
          </a:p>
          <a:p>
            <a:pPr algn="just">
              <a:lnSpc>
                <a:spcPts val="4521"/>
              </a:lnSpc>
            </a:pPr>
            <a:r>
              <a:rPr lang="en-US" sz="1845">
                <a:solidFill>
                  <a:srgbClr val="000000"/>
                </a:solidFill>
                <a:latin typeface="Arimo Bold"/>
              </a:rPr>
              <a:t>Çocukluk dönemi ile ergenlik dönemi arasında duygusal yönden en belirgin fark çocuklar öfke, kızgınlık ve sevinç gibi duygularını daha açık davranışlarla ve anında ifade eder, buna karşılık ergenlikte bu duygular daha fazla gizlenip maskelenir. Duyguların bastırılması ve doğru zamanda, doğru bir şekilde ifade ergen, duygularını uçlarda yaşayabilir ve abartılı tepkiler verebilir. Onlar için yapılabilecek en iyi şey duygularını doğru bir şekilde ifade etmesi ve duygularını baskılamadan yaşaması için teşvik etmektir. </a:t>
            </a:r>
          </a:p>
          <a:p>
            <a:pPr marL="0" lvl="0" indent="0" algn="just">
              <a:lnSpc>
                <a:spcPts val="4521"/>
              </a:lnSpc>
            </a:pPr>
            <a:endParaRPr lang="en-US" sz="1845">
              <a:solidFill>
                <a:srgbClr val="000000"/>
              </a:solidFill>
              <a:latin typeface="Arimo Bold"/>
            </a:endParaRPr>
          </a:p>
        </p:txBody>
      </p:sp>
      <p:sp>
        <p:nvSpPr>
          <p:cNvPr id="3" name="TextBox 3"/>
          <p:cNvSpPr txBox="1"/>
          <p:nvPr/>
        </p:nvSpPr>
        <p:spPr>
          <a:xfrm>
            <a:off x="2216803" y="647064"/>
            <a:ext cx="15243551" cy="896622"/>
          </a:xfrm>
          <a:prstGeom prst="rect">
            <a:avLst/>
          </a:prstGeom>
        </p:spPr>
        <p:txBody>
          <a:bodyPr lIns="0" tIns="0" rIns="0" bIns="0" rtlCol="0" anchor="t">
            <a:spAutoFit/>
          </a:bodyPr>
          <a:lstStyle/>
          <a:p>
            <a:pPr marL="0" lvl="0" indent="0" algn="ctr">
              <a:lnSpc>
                <a:spcPts val="6800"/>
              </a:lnSpc>
            </a:pPr>
            <a:r>
              <a:rPr lang="en-US" sz="6800" spc="-68">
                <a:solidFill>
                  <a:srgbClr val="000000"/>
                </a:solidFill>
                <a:latin typeface="DM Sans Bold"/>
              </a:rPr>
              <a:t>DUYGUSAL GELİŞİM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BDBDD"/>
        </a:solidFill>
        <a:effectLst/>
      </p:bgPr>
    </p:bg>
    <p:spTree>
      <p:nvGrpSpPr>
        <p:cNvPr id="1" name=""/>
        <p:cNvGrpSpPr/>
        <p:nvPr/>
      </p:nvGrpSpPr>
      <p:grpSpPr>
        <a:xfrm>
          <a:off x="0" y="0"/>
          <a:ext cx="0" cy="0"/>
          <a:chOff x="0" y="0"/>
          <a:chExt cx="0" cy="0"/>
        </a:xfrm>
      </p:grpSpPr>
      <p:sp>
        <p:nvSpPr>
          <p:cNvPr id="2" name="TextBox 2"/>
          <p:cNvSpPr txBox="1"/>
          <p:nvPr/>
        </p:nvSpPr>
        <p:spPr>
          <a:xfrm>
            <a:off x="1655942" y="2367282"/>
            <a:ext cx="16632058" cy="9119109"/>
          </a:xfrm>
          <a:prstGeom prst="rect">
            <a:avLst/>
          </a:prstGeom>
        </p:spPr>
        <p:txBody>
          <a:bodyPr lIns="0" tIns="0" rIns="0" bIns="0" rtlCol="0" anchor="t">
            <a:spAutoFit/>
          </a:bodyPr>
          <a:lstStyle/>
          <a:p>
            <a:pPr>
              <a:lnSpc>
                <a:spcPts val="4521"/>
              </a:lnSpc>
            </a:pPr>
            <a:r>
              <a:rPr lang="en-US" sz="3229">
                <a:solidFill>
                  <a:srgbClr val="000000"/>
                </a:solidFill>
                <a:latin typeface="DM Sans Bold"/>
              </a:rPr>
              <a:t> </a:t>
            </a:r>
            <a:r>
              <a:rPr lang="en-US" sz="1845">
                <a:solidFill>
                  <a:srgbClr val="000000"/>
                </a:solidFill>
                <a:latin typeface="Arimo Bold"/>
              </a:rPr>
              <a:t> Ergenlik döneminde yaşanan duygudurumlar;</a:t>
            </a:r>
          </a:p>
          <a:p>
            <a:pPr>
              <a:lnSpc>
                <a:spcPts val="4521"/>
              </a:lnSpc>
            </a:pPr>
            <a:r>
              <a:rPr lang="en-US" sz="1845">
                <a:solidFill>
                  <a:srgbClr val="000000"/>
                </a:solidFill>
                <a:latin typeface="Arimo Bold"/>
              </a:rPr>
              <a:t>·Duyguların Yoğunluğunda Artış </a:t>
            </a:r>
          </a:p>
          <a:p>
            <a:pPr>
              <a:lnSpc>
                <a:spcPts val="4521"/>
              </a:lnSpc>
            </a:pPr>
            <a:r>
              <a:rPr lang="en-US" sz="1845">
                <a:solidFill>
                  <a:srgbClr val="000000"/>
                </a:solidFill>
                <a:latin typeface="Arimo Bold"/>
              </a:rPr>
              <a:t>·Duygularda İstikrarsızlık</a:t>
            </a:r>
          </a:p>
          <a:p>
            <a:pPr>
              <a:lnSpc>
                <a:spcPts val="4521"/>
              </a:lnSpc>
            </a:pPr>
            <a:r>
              <a:rPr lang="en-US" sz="1845">
                <a:solidFill>
                  <a:srgbClr val="000000"/>
                </a:solidFill>
                <a:latin typeface="Arimo Bold"/>
              </a:rPr>
              <a:t>·Mahcubiyet ve Çekingenlik </a:t>
            </a:r>
          </a:p>
          <a:p>
            <a:pPr>
              <a:lnSpc>
                <a:spcPts val="4521"/>
              </a:lnSpc>
            </a:pPr>
            <a:r>
              <a:rPr lang="en-US" sz="1845">
                <a:solidFill>
                  <a:srgbClr val="000000"/>
                </a:solidFill>
                <a:latin typeface="Arimo Bold"/>
              </a:rPr>
              <a:t>·Aşırı Hayal Kurma</a:t>
            </a:r>
          </a:p>
          <a:p>
            <a:pPr>
              <a:lnSpc>
                <a:spcPts val="4521"/>
              </a:lnSpc>
            </a:pPr>
            <a:r>
              <a:rPr lang="en-US" sz="1845">
                <a:solidFill>
                  <a:srgbClr val="000000"/>
                </a:solidFill>
                <a:latin typeface="Arimo Bold"/>
              </a:rPr>
              <a:t>·Tedirgin ve Huzursuz Olma</a:t>
            </a:r>
          </a:p>
          <a:p>
            <a:pPr>
              <a:lnSpc>
                <a:spcPts val="4521"/>
              </a:lnSpc>
            </a:pPr>
            <a:r>
              <a:rPr lang="en-US" sz="1845">
                <a:solidFill>
                  <a:srgbClr val="000000"/>
                </a:solidFill>
                <a:latin typeface="Arimo Bold"/>
              </a:rPr>
              <a:t>·Yalnız Kalma İsteği</a:t>
            </a:r>
          </a:p>
          <a:p>
            <a:pPr>
              <a:lnSpc>
                <a:spcPts val="4521"/>
              </a:lnSpc>
            </a:pPr>
            <a:r>
              <a:rPr lang="en-US" sz="1845">
                <a:solidFill>
                  <a:srgbClr val="000000"/>
                </a:solidFill>
                <a:latin typeface="Arimo Bold"/>
              </a:rPr>
              <a:t>·Çalışmaya Karşı İsteksizlik</a:t>
            </a:r>
          </a:p>
          <a:p>
            <a:pPr>
              <a:lnSpc>
                <a:spcPts val="4521"/>
              </a:lnSpc>
            </a:pPr>
            <a:r>
              <a:rPr lang="en-US" sz="1845">
                <a:solidFill>
                  <a:srgbClr val="000000"/>
                </a:solidFill>
                <a:latin typeface="Arimo Bold"/>
              </a:rPr>
              <a:t>·Çabuk Heyecanlanma</a:t>
            </a:r>
          </a:p>
          <a:p>
            <a:pPr>
              <a:lnSpc>
                <a:spcPts val="4521"/>
              </a:lnSpc>
            </a:pPr>
            <a:r>
              <a:rPr lang="en-US" sz="1845">
                <a:solidFill>
                  <a:srgbClr val="000000"/>
                </a:solidFill>
                <a:latin typeface="Arimo Bold"/>
              </a:rPr>
              <a:t>·İçe Kapanma Süreci</a:t>
            </a:r>
          </a:p>
          <a:p>
            <a:pPr>
              <a:lnSpc>
                <a:spcPts val="4521"/>
              </a:lnSpc>
            </a:pPr>
            <a:r>
              <a:rPr lang="en-US" sz="3229">
                <a:solidFill>
                  <a:srgbClr val="000000"/>
                </a:solidFill>
                <a:latin typeface="DM Sans Bold"/>
              </a:rPr>
              <a:t>·İştah Değişiklikleri</a:t>
            </a:r>
          </a:p>
          <a:p>
            <a:pPr>
              <a:lnSpc>
                <a:spcPts val="4521"/>
              </a:lnSpc>
            </a:pPr>
            <a:r>
              <a:rPr lang="en-US" sz="3229">
                <a:solidFill>
                  <a:srgbClr val="000000"/>
                </a:solidFill>
                <a:latin typeface="DM Sans Bold"/>
              </a:rPr>
              <a:t>·Uyku Düzeni değişiklikleri</a:t>
            </a:r>
          </a:p>
          <a:p>
            <a:pPr>
              <a:lnSpc>
                <a:spcPts val="4521"/>
              </a:lnSpc>
            </a:pPr>
            <a:r>
              <a:rPr lang="en-US" sz="3229">
                <a:solidFill>
                  <a:srgbClr val="000000"/>
                </a:solidFill>
                <a:latin typeface="DM Sans Bold"/>
              </a:rPr>
              <a:t>·Alınganlık ve karamsarlık</a:t>
            </a:r>
          </a:p>
          <a:p>
            <a:pPr>
              <a:lnSpc>
                <a:spcPts val="4521"/>
              </a:lnSpc>
            </a:pPr>
            <a:endParaRPr lang="en-US" sz="3229">
              <a:solidFill>
                <a:srgbClr val="000000"/>
              </a:solidFill>
              <a:latin typeface="DM Sans Bold"/>
            </a:endParaRPr>
          </a:p>
          <a:p>
            <a:pPr>
              <a:lnSpc>
                <a:spcPts val="4521"/>
              </a:lnSpc>
            </a:pPr>
            <a:endParaRPr lang="en-US" sz="3229">
              <a:solidFill>
                <a:srgbClr val="000000"/>
              </a:solidFill>
              <a:latin typeface="DM Sans Bold"/>
            </a:endParaRPr>
          </a:p>
          <a:p>
            <a:pPr marL="0" lvl="0" indent="0">
              <a:lnSpc>
                <a:spcPts val="4521"/>
              </a:lnSpc>
            </a:pPr>
            <a:endParaRPr lang="en-US" sz="3229">
              <a:solidFill>
                <a:srgbClr val="000000"/>
              </a:solidFill>
              <a:latin typeface="DM Sans Bold"/>
            </a:endParaRPr>
          </a:p>
        </p:txBody>
      </p:sp>
      <p:pic>
        <p:nvPicPr>
          <p:cNvPr id="3" name="Picture 3"/>
          <p:cNvPicPr>
            <a:picLocks noChangeAspect="1"/>
          </p:cNvPicPr>
          <p:nvPr/>
        </p:nvPicPr>
        <p:blipFill>
          <a:blip r:embed="rId2"/>
          <a:srcRect t="668" b="668"/>
          <a:stretch>
            <a:fillRect/>
          </a:stretch>
        </p:blipFill>
        <p:spPr>
          <a:xfrm>
            <a:off x="8015457" y="4698175"/>
            <a:ext cx="9243843" cy="4041418"/>
          </a:xfrm>
          <a:prstGeom prst="rect">
            <a:avLst/>
          </a:prstGeom>
        </p:spPr>
      </p:pic>
      <p:sp>
        <p:nvSpPr>
          <p:cNvPr id="4" name="TextBox 4"/>
          <p:cNvSpPr txBox="1"/>
          <p:nvPr/>
        </p:nvSpPr>
        <p:spPr>
          <a:xfrm>
            <a:off x="2015749" y="647064"/>
            <a:ext cx="15243551" cy="896622"/>
          </a:xfrm>
          <a:prstGeom prst="rect">
            <a:avLst/>
          </a:prstGeom>
        </p:spPr>
        <p:txBody>
          <a:bodyPr lIns="0" tIns="0" rIns="0" bIns="0" rtlCol="0" anchor="t">
            <a:spAutoFit/>
          </a:bodyPr>
          <a:lstStyle/>
          <a:p>
            <a:pPr marL="0" lvl="0" indent="0" algn="ctr">
              <a:lnSpc>
                <a:spcPts val="6800"/>
              </a:lnSpc>
            </a:pPr>
            <a:r>
              <a:rPr lang="en-US" sz="6800" spc="-68">
                <a:solidFill>
                  <a:srgbClr val="000000"/>
                </a:solidFill>
                <a:latin typeface="DM Sans Bold"/>
              </a:rPr>
              <a:t>DUYGUSAL GELİŞİM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BDBDD"/>
        </a:solidFill>
        <a:effectLst/>
      </p:bgPr>
    </p:bg>
    <p:spTree>
      <p:nvGrpSpPr>
        <p:cNvPr id="1" name=""/>
        <p:cNvGrpSpPr/>
        <p:nvPr/>
      </p:nvGrpSpPr>
      <p:grpSpPr>
        <a:xfrm>
          <a:off x="0" y="0"/>
          <a:ext cx="0" cy="0"/>
          <a:chOff x="0" y="0"/>
          <a:chExt cx="0" cy="0"/>
        </a:xfrm>
      </p:grpSpPr>
      <p:sp>
        <p:nvSpPr>
          <p:cNvPr id="2" name="TextBox 2"/>
          <p:cNvSpPr txBox="1"/>
          <p:nvPr/>
        </p:nvSpPr>
        <p:spPr>
          <a:xfrm>
            <a:off x="1263911" y="647064"/>
            <a:ext cx="15243551" cy="896622"/>
          </a:xfrm>
          <a:prstGeom prst="rect">
            <a:avLst/>
          </a:prstGeom>
        </p:spPr>
        <p:txBody>
          <a:bodyPr lIns="0" tIns="0" rIns="0" bIns="0" rtlCol="0" anchor="t">
            <a:spAutoFit/>
          </a:bodyPr>
          <a:lstStyle/>
          <a:p>
            <a:pPr marL="0" lvl="0" indent="0" algn="ctr">
              <a:lnSpc>
                <a:spcPts val="6800"/>
              </a:lnSpc>
            </a:pPr>
            <a:r>
              <a:rPr lang="en-US" sz="6800" spc="-68">
                <a:solidFill>
                  <a:srgbClr val="000000"/>
                </a:solidFill>
                <a:latin typeface="DM Sans Bold"/>
              </a:rPr>
              <a:t>SOSYAL GELİŞİM</a:t>
            </a:r>
          </a:p>
        </p:txBody>
      </p:sp>
      <p:sp>
        <p:nvSpPr>
          <p:cNvPr id="3" name="TextBox 3"/>
          <p:cNvSpPr txBox="1"/>
          <p:nvPr/>
        </p:nvSpPr>
        <p:spPr>
          <a:xfrm>
            <a:off x="1263911" y="2001522"/>
            <a:ext cx="15995389" cy="8547609"/>
          </a:xfrm>
          <a:prstGeom prst="rect">
            <a:avLst/>
          </a:prstGeom>
        </p:spPr>
        <p:txBody>
          <a:bodyPr lIns="0" tIns="0" rIns="0" bIns="0" rtlCol="0" anchor="t">
            <a:spAutoFit/>
          </a:bodyPr>
          <a:lstStyle/>
          <a:p>
            <a:pPr>
              <a:lnSpc>
                <a:spcPts val="4521"/>
              </a:lnSpc>
            </a:pPr>
            <a:r>
              <a:rPr lang="en-US" sz="1845">
                <a:solidFill>
                  <a:srgbClr val="000000"/>
                </a:solidFill>
                <a:latin typeface="Arimo Bold"/>
              </a:rPr>
              <a:t> Ergenlik döneminde çocukça alışkanlık ve davranışlar yerini daha olgun tutumlara bırakır. Bu süreçte aile, arkadaş, öğretmen ilişkileri etkilidir. Aile ortamında yeterince sevgi ve saygı gören, gelişimleri için desteklenen ergenler sosyalleşme sürecini de başarıyla gerçekleştirirler.</a:t>
            </a:r>
          </a:p>
          <a:p>
            <a:pPr>
              <a:lnSpc>
                <a:spcPts val="4521"/>
              </a:lnSpc>
            </a:pPr>
            <a:r>
              <a:rPr lang="en-US" sz="1845">
                <a:solidFill>
                  <a:srgbClr val="000000"/>
                </a:solidFill>
                <a:latin typeface="Arimo Bold"/>
              </a:rPr>
              <a:t>Sosyal gelişme içinde ergen, arkadaş çevresinin değerlerini ve dünya görüşünü çok önemser. Bu sırada ergen için anne-babasının ve diğer yetişkinlerin görüşleri geri plandadır ve reddedebilir. Bazı durumlarda ergen arkadaş grubuna kabul edilebilmek için benimsemediği hareket ve tutumları bile benimser görünür.</a:t>
            </a:r>
          </a:p>
          <a:p>
            <a:pPr>
              <a:lnSpc>
                <a:spcPts val="4521"/>
              </a:lnSpc>
            </a:pPr>
            <a:r>
              <a:rPr lang="en-US" sz="1845">
                <a:solidFill>
                  <a:srgbClr val="000000"/>
                </a:solidFill>
                <a:latin typeface="Arimo Bold"/>
              </a:rPr>
              <a:t>Sosyal gelişim içinde ergenin bağımsızlaşması da önemli bir konudur. Çocukluğunda anne-babasına bağımlı olan ergen artık bu bağımlılıktan çıkmakta ve bağımsız bir birey olmaya yönelmektedir. Ergen ailesi ile güven duyarak bir bağlılık ilişkisi geliştirmiş ise arkadaşları ile de benzer bir ilişki kurabilmektedir.</a:t>
            </a:r>
          </a:p>
          <a:p>
            <a:pPr>
              <a:lnSpc>
                <a:spcPts val="4521"/>
              </a:lnSpc>
            </a:pPr>
            <a:endParaRPr lang="en-US" sz="1845">
              <a:solidFill>
                <a:srgbClr val="000000"/>
              </a:solidFill>
              <a:latin typeface="Arimo Bold"/>
            </a:endParaRPr>
          </a:p>
          <a:p>
            <a:pPr>
              <a:lnSpc>
                <a:spcPts val="4521"/>
              </a:lnSpc>
            </a:pPr>
            <a:endParaRPr lang="en-US" sz="1845">
              <a:solidFill>
                <a:srgbClr val="000000"/>
              </a:solidFill>
              <a:latin typeface="Arimo Bold"/>
            </a:endParaRPr>
          </a:p>
          <a:p>
            <a:pPr marL="0" lvl="0" indent="0">
              <a:lnSpc>
                <a:spcPts val="4521"/>
              </a:lnSpc>
            </a:pPr>
            <a:endParaRPr lang="en-US" sz="1845">
              <a:solidFill>
                <a:srgbClr val="000000"/>
              </a:solidFill>
              <a:latin typeface="Arimo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BDBDD"/>
        </a:solidFill>
        <a:effectLst/>
      </p:bgPr>
    </p:bg>
    <p:spTree>
      <p:nvGrpSpPr>
        <p:cNvPr id="1" name=""/>
        <p:cNvGrpSpPr/>
        <p:nvPr/>
      </p:nvGrpSpPr>
      <p:grpSpPr>
        <a:xfrm>
          <a:off x="0" y="0"/>
          <a:ext cx="0" cy="0"/>
          <a:chOff x="0" y="0"/>
          <a:chExt cx="0" cy="0"/>
        </a:xfrm>
      </p:grpSpPr>
      <p:sp>
        <p:nvSpPr>
          <p:cNvPr id="2" name="TextBox 2"/>
          <p:cNvSpPr txBox="1"/>
          <p:nvPr/>
        </p:nvSpPr>
        <p:spPr>
          <a:xfrm>
            <a:off x="2015749" y="757106"/>
            <a:ext cx="15243551" cy="2611122"/>
          </a:xfrm>
          <a:prstGeom prst="rect">
            <a:avLst/>
          </a:prstGeom>
        </p:spPr>
        <p:txBody>
          <a:bodyPr lIns="0" tIns="0" rIns="0" bIns="0" rtlCol="0" anchor="t">
            <a:spAutoFit/>
          </a:bodyPr>
          <a:lstStyle/>
          <a:p>
            <a:pPr marL="0" lvl="0" indent="0" algn="ctr">
              <a:lnSpc>
                <a:spcPts val="6800"/>
              </a:lnSpc>
            </a:pPr>
            <a:r>
              <a:rPr lang="en-US" sz="6800" spc="-68">
                <a:solidFill>
                  <a:srgbClr val="000000"/>
                </a:solidFill>
                <a:latin typeface="DM Sans Bold"/>
              </a:rPr>
              <a:t>Çocuğunuzun Gelişim Dönemi Özellikleri ile İlgili Bilmeniz Gerekenler</a:t>
            </a:r>
          </a:p>
        </p:txBody>
      </p:sp>
      <p:sp>
        <p:nvSpPr>
          <p:cNvPr id="3" name="TextBox 3"/>
          <p:cNvSpPr txBox="1"/>
          <p:nvPr/>
        </p:nvSpPr>
        <p:spPr>
          <a:xfrm>
            <a:off x="1639830" y="3783871"/>
            <a:ext cx="15995389" cy="5118609"/>
          </a:xfrm>
          <a:prstGeom prst="rect">
            <a:avLst/>
          </a:prstGeom>
        </p:spPr>
        <p:txBody>
          <a:bodyPr lIns="0" tIns="0" rIns="0" bIns="0" rtlCol="0" anchor="t">
            <a:spAutoFit/>
          </a:bodyPr>
          <a:lstStyle/>
          <a:p>
            <a:pPr>
              <a:lnSpc>
                <a:spcPts val="4521"/>
              </a:lnSpc>
            </a:pPr>
            <a:endParaRPr/>
          </a:p>
          <a:p>
            <a:pPr>
              <a:lnSpc>
                <a:spcPts val="4521"/>
              </a:lnSpc>
            </a:pPr>
            <a:r>
              <a:rPr lang="en-US" sz="1845">
                <a:solidFill>
                  <a:srgbClr val="000000"/>
                </a:solidFill>
                <a:latin typeface="Arimo Bold"/>
              </a:rPr>
              <a:t>·Her çocuk farklıdır ve farklı özellikler gösterir. Çocuğunuzun özelliklerini gözlemleyiniz.</a:t>
            </a:r>
          </a:p>
          <a:p>
            <a:pPr>
              <a:lnSpc>
                <a:spcPts val="4521"/>
              </a:lnSpc>
            </a:pPr>
            <a:r>
              <a:rPr lang="en-US" sz="1845">
                <a:solidFill>
                  <a:srgbClr val="000000"/>
                </a:solidFill>
                <a:latin typeface="Arimo Bold"/>
              </a:rPr>
              <a:t>·Çocuğunuzun fiziksel ve duygusal geçiş döneminde olduğunu unutmayınız.</a:t>
            </a:r>
          </a:p>
          <a:p>
            <a:pPr>
              <a:lnSpc>
                <a:spcPts val="4521"/>
              </a:lnSpc>
            </a:pPr>
            <a:r>
              <a:rPr lang="en-US" sz="1845">
                <a:solidFill>
                  <a:srgbClr val="000000"/>
                </a:solidFill>
                <a:latin typeface="Arimo Bold"/>
              </a:rPr>
              <a:t>·Fiziksel aksaklıklar ve sakarlıklar bu dönemin kaçınılmazlarıdır. Çocuklarınıza anlayışla yaklaşınız.</a:t>
            </a:r>
          </a:p>
          <a:p>
            <a:pPr>
              <a:lnSpc>
                <a:spcPts val="4521"/>
              </a:lnSpc>
            </a:pPr>
            <a:r>
              <a:rPr lang="en-US" sz="1845">
                <a:solidFill>
                  <a:srgbClr val="000000"/>
                </a:solidFill>
                <a:latin typeface="Arimo Bold"/>
              </a:rPr>
              <a:t>·Çocuğunuzun duygusal olarak kendisini ifade etmesine olanak sağlayınız.</a:t>
            </a:r>
          </a:p>
          <a:p>
            <a:pPr marL="0" lvl="0" indent="0">
              <a:lnSpc>
                <a:spcPts val="4521"/>
              </a:lnSpc>
            </a:pPr>
            <a:r>
              <a:rPr lang="en-US" sz="1845">
                <a:solidFill>
                  <a:srgbClr val="000000"/>
                </a:solidFill>
                <a:latin typeface="Arimo Bold"/>
              </a:rPr>
              <a:t>Çocuğunuzun düşüncelerine açık olunuz. Yargılamadan dinleyiniz. Unutmayınız yargılarsanız konuşamazsınız</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BDBDD"/>
        </a:solidFill>
        <a:effectLst/>
      </p:bgPr>
    </p:bg>
    <p:spTree>
      <p:nvGrpSpPr>
        <p:cNvPr id="1" name=""/>
        <p:cNvGrpSpPr/>
        <p:nvPr/>
      </p:nvGrpSpPr>
      <p:grpSpPr>
        <a:xfrm>
          <a:off x="0" y="0"/>
          <a:ext cx="0" cy="0"/>
          <a:chOff x="0" y="0"/>
          <a:chExt cx="0" cy="0"/>
        </a:xfrm>
      </p:grpSpPr>
      <p:sp>
        <p:nvSpPr>
          <p:cNvPr id="2" name="TextBox 2"/>
          <p:cNvSpPr txBox="1"/>
          <p:nvPr/>
        </p:nvSpPr>
        <p:spPr>
          <a:xfrm>
            <a:off x="2048609" y="623070"/>
            <a:ext cx="15243551" cy="2611122"/>
          </a:xfrm>
          <a:prstGeom prst="rect">
            <a:avLst/>
          </a:prstGeom>
        </p:spPr>
        <p:txBody>
          <a:bodyPr lIns="0" tIns="0" rIns="0" bIns="0" rtlCol="0" anchor="t">
            <a:spAutoFit/>
          </a:bodyPr>
          <a:lstStyle/>
          <a:p>
            <a:pPr marL="0" lvl="0" indent="0" algn="ctr">
              <a:lnSpc>
                <a:spcPts val="6800"/>
              </a:lnSpc>
            </a:pPr>
            <a:r>
              <a:rPr lang="en-US" sz="6800" spc="-68">
                <a:solidFill>
                  <a:srgbClr val="000000"/>
                </a:solidFill>
                <a:latin typeface="DM Sans Bold"/>
              </a:rPr>
              <a:t>Çocuğunuzun Gelişim Dönemi Özellikleri ile İlgili Bilmeniz Gerekenler</a:t>
            </a:r>
          </a:p>
        </p:txBody>
      </p:sp>
      <p:sp>
        <p:nvSpPr>
          <p:cNvPr id="3" name="TextBox 3"/>
          <p:cNvSpPr txBox="1"/>
          <p:nvPr/>
        </p:nvSpPr>
        <p:spPr>
          <a:xfrm>
            <a:off x="1672690" y="3342378"/>
            <a:ext cx="15995389" cy="6261609"/>
          </a:xfrm>
          <a:prstGeom prst="rect">
            <a:avLst/>
          </a:prstGeom>
        </p:spPr>
        <p:txBody>
          <a:bodyPr lIns="0" tIns="0" rIns="0" bIns="0" rtlCol="0" anchor="t">
            <a:spAutoFit/>
          </a:bodyPr>
          <a:lstStyle/>
          <a:p>
            <a:pPr>
              <a:lnSpc>
                <a:spcPts val="4521"/>
              </a:lnSpc>
            </a:pPr>
            <a:r>
              <a:rPr lang="en-US" sz="1845">
                <a:solidFill>
                  <a:srgbClr val="000000"/>
                </a:solidFill>
                <a:latin typeface="Arimo Bold"/>
              </a:rPr>
              <a:t>·Çocuğunuzla tartışırken bağırmak veya azarlamak yerine kendi duygularınızı ifade ediniz.</a:t>
            </a:r>
          </a:p>
          <a:p>
            <a:pPr>
              <a:lnSpc>
                <a:spcPts val="4521"/>
              </a:lnSpc>
            </a:pPr>
            <a:r>
              <a:rPr lang="en-US" sz="1845">
                <a:solidFill>
                  <a:srgbClr val="000000"/>
                </a:solidFill>
                <a:latin typeface="Arimo Bold"/>
              </a:rPr>
              <a:t>·Ben dili kullanınız. Örneğin, “Beni sinirlendiriyorsun.” Yerine “…..davranışlarından dolayı sinirleniyorum.” deyiniz.</a:t>
            </a:r>
          </a:p>
          <a:p>
            <a:pPr>
              <a:lnSpc>
                <a:spcPts val="4521"/>
              </a:lnSpc>
            </a:pPr>
            <a:r>
              <a:rPr lang="en-US" sz="1845">
                <a:solidFill>
                  <a:srgbClr val="000000"/>
                </a:solidFill>
                <a:latin typeface="Arimo Bold"/>
              </a:rPr>
              <a:t>·Akademik başarısızlık birçok faktörden etkilenir. Olası başarısızlık nedenlerini önce çocuğunuzla sonra sırasıyla öğretmeni, sınıf rehber öğretmeni ve okul rehber öğretmeni (okul psikolojik danışmanı) ile görüşünüz.</a:t>
            </a:r>
          </a:p>
          <a:p>
            <a:pPr>
              <a:lnSpc>
                <a:spcPts val="4521"/>
              </a:lnSpc>
            </a:pPr>
            <a:r>
              <a:rPr lang="en-US" sz="1845">
                <a:solidFill>
                  <a:srgbClr val="000000"/>
                </a:solidFill>
                <a:latin typeface="Arimo Bold"/>
              </a:rPr>
              <a:t>·Başarı sadece ders çalışmakla elde edilmez. Çocuğunuzun sosyal faaliyetlere katılımını destekleyiniz. Çevrenizdeki sosyal imkanları araştırınız.</a:t>
            </a:r>
          </a:p>
          <a:p>
            <a:pPr>
              <a:lnSpc>
                <a:spcPts val="4521"/>
              </a:lnSpc>
            </a:pPr>
            <a:r>
              <a:rPr lang="en-US" sz="1845">
                <a:solidFill>
                  <a:srgbClr val="000000"/>
                </a:solidFill>
                <a:latin typeface="Arimo Bold"/>
              </a:rPr>
              <a:t>·Çocuğunuzun ihtiyaç duyduğu şey onu dinlemeniz ve desteklemenizdir.</a:t>
            </a:r>
          </a:p>
          <a:p>
            <a:pPr marL="0" lvl="0" indent="0">
              <a:lnSpc>
                <a:spcPts val="4521"/>
              </a:lnSpc>
            </a:pPr>
            <a:endParaRPr lang="en-US" sz="1845">
              <a:solidFill>
                <a:srgbClr val="000000"/>
              </a:solidFill>
              <a:latin typeface="Arimo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1396</Words>
  <Application>Microsoft Office PowerPoint</Application>
  <PresentationFormat>Özel</PresentationFormat>
  <Paragraphs>110</Paragraphs>
  <Slides>20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20</vt:i4>
      </vt:variant>
    </vt:vector>
  </HeadingPairs>
  <TitlesOfParts>
    <vt:vector size="26" baseType="lpstr">
      <vt:lpstr>Arial</vt:lpstr>
      <vt:lpstr>Calibri</vt:lpstr>
      <vt:lpstr>DM Sans Bold</vt:lpstr>
      <vt:lpstr>Arimo Bold</vt:lpstr>
      <vt:lpstr>DM Sans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OKULA VE ÇEVREYE UYUM</dc:title>
  <cp:lastModifiedBy>exper</cp:lastModifiedBy>
  <cp:revision>5</cp:revision>
  <dcterms:created xsi:type="dcterms:W3CDTF">2006-08-16T00:00:00Z</dcterms:created>
  <dcterms:modified xsi:type="dcterms:W3CDTF">2021-11-26T07:13:52Z</dcterms:modified>
  <dc:identifier>DAEr760gax8</dc:identifier>
</cp:coreProperties>
</file>