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TT Rounds Condensed Bold" charset="1" panose="02000806030000020003"/>
      <p:regular r:id="rId30"/>
    </p:embeddedFont>
    <p:embeddedFont>
      <p:font typeface="Source Serif Pro Bold" charset="1" panose="02040803050405020204"/>
      <p:regular r:id="rId31"/>
    </p:embeddedFont>
    <p:embeddedFont>
      <p:font typeface="TT Rounds Condensed" charset="1" panose="02000506030000020003"/>
      <p:regular r:id="rId35"/>
    </p:embeddedFont>
    <p:embeddedFont>
      <p:font typeface="Source Sans Pro" charset="1" panose="020B0503030403020204"/>
      <p:regular r:id="rId37"/>
    </p:embeddedFont>
    <p:embeddedFont>
      <p:font typeface="Source Serif Pro" charset="1" panose="02040603050405020204"/>
      <p:regular r:id="rId39"/>
    </p:embeddedFont>
    <p:embeddedFont>
      <p:font typeface="Source Sans Pro Bold" charset="1" panose="020B0703030403020204"/>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Masters/notesMaster1.xml" Type="http://schemas.openxmlformats.org/officeDocument/2006/relationships/notesMaster"/><Relationship Id="rId33" Target="theme/theme2.xml" Type="http://schemas.openxmlformats.org/officeDocument/2006/relationships/theme"/><Relationship Id="rId34" Target="notesSlides/notesSlide1.xml" Type="http://schemas.openxmlformats.org/officeDocument/2006/relationships/notesSlide"/><Relationship Id="rId35" Target="fonts/font35.fntdata" Type="http://schemas.openxmlformats.org/officeDocument/2006/relationships/font"/><Relationship Id="rId36" Target="notesSlides/notesSlide2.xml" Type="http://schemas.openxmlformats.org/officeDocument/2006/relationships/notesSlide"/><Relationship Id="rId37" Target="fonts/font37.fntdata" Type="http://schemas.openxmlformats.org/officeDocument/2006/relationships/font"/><Relationship Id="rId38" Target="notesSlides/notesSlide3.xml" Type="http://schemas.openxmlformats.org/officeDocument/2006/relationships/notesSlide"/><Relationship Id="rId39" Target="fonts/font39.fntdata" Type="http://schemas.openxmlformats.org/officeDocument/2006/relationships/font"/><Relationship Id="rId4" Target="theme/theme1.xml" Type="http://schemas.openxmlformats.org/officeDocument/2006/relationships/theme"/><Relationship Id="rId40" Target="notesSlides/notesSlide4.xml" Type="http://schemas.openxmlformats.org/officeDocument/2006/relationships/notesSlide"/><Relationship Id="rId41" Target="notesSlides/notesSlide5.xml" Type="http://schemas.openxmlformats.org/officeDocument/2006/relationships/notesSlide"/><Relationship Id="rId42" Target="notesSlides/notesSlide6.xml" Type="http://schemas.openxmlformats.org/officeDocument/2006/relationships/notesSlide"/><Relationship Id="rId43" Target="notesSlides/notesSlide7.xml" Type="http://schemas.openxmlformats.org/officeDocument/2006/relationships/notesSlide"/><Relationship Id="rId44" Target="fonts/font44.fntdata" Type="http://schemas.openxmlformats.org/officeDocument/2006/relationships/font"/><Relationship Id="rId45" Target="notesSlides/notesSlide8.xml" Type="http://schemas.openxmlformats.org/officeDocument/2006/relationships/notesSlide"/><Relationship Id="rId46" Target="notesSlides/notesSlide9.xml" Type="http://schemas.openxmlformats.org/officeDocument/2006/relationships/notesSlide"/><Relationship Id="rId47" Target="notesSlides/notesSlide10.xml" Type="http://schemas.openxmlformats.org/officeDocument/2006/relationships/notesSlide"/><Relationship Id="rId48" Target="notesSlides/notesSlide11.xml" Type="http://schemas.openxmlformats.org/officeDocument/2006/relationships/notesSlide"/><Relationship Id="rId49" Target="notesSlides/notesSlide12.xml" Type="http://schemas.openxmlformats.org/officeDocument/2006/relationships/notesSlide"/><Relationship Id="rId5" Target="tableStyles.xml" Type="http://schemas.openxmlformats.org/officeDocument/2006/relationships/tableStyles"/><Relationship Id="rId50" Target="notesSlides/notesSlide13.xml" Type="http://schemas.openxmlformats.org/officeDocument/2006/relationships/notesSlide"/><Relationship Id="rId51" Target="notesSlides/notesSlide14.xml" Type="http://schemas.openxmlformats.org/officeDocument/2006/relationships/notesSlide"/><Relationship Id="rId52" Target="notesSlides/notesSlide15.xml" Type="http://schemas.openxmlformats.org/officeDocument/2006/relationships/notesSlide"/><Relationship Id="rId53" Target="notesSlides/notesSlide16.xml" Type="http://schemas.openxmlformats.org/officeDocument/2006/relationships/notesSlide"/><Relationship Id="rId54" Target="notesSlides/notesSlide17.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1.png" Type="http://schemas.openxmlformats.org/officeDocument/2006/relationships/image"/><Relationship Id="rId4" Target="../media/image22.pn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6.pn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95792" y="1"/>
            <a:ext cx="1732714" cy="886514"/>
            <a:chOff x="0" y="0"/>
            <a:chExt cx="2310285" cy="1182018"/>
          </a:xfrm>
        </p:grpSpPr>
        <p:sp>
          <p:nvSpPr>
            <p:cNvPr name="Freeform 3" id="3"/>
            <p:cNvSpPr/>
            <p:nvPr/>
          </p:nvSpPr>
          <p:spPr>
            <a:xfrm flipH="false" flipV="false" rot="0">
              <a:off x="0" y="0"/>
              <a:ext cx="2310384" cy="1181989"/>
            </a:xfrm>
            <a:custGeom>
              <a:avLst/>
              <a:gdLst/>
              <a:ahLst/>
              <a:cxnLst/>
              <a:rect r="r" b="b" t="t" l="l"/>
              <a:pathLst>
                <a:path h="1181989" w="2310384">
                  <a:moveTo>
                    <a:pt x="2307590" y="0"/>
                  </a:moveTo>
                  <a:lnTo>
                    <a:pt x="2667" y="0"/>
                  </a:lnTo>
                  <a:lnTo>
                    <a:pt x="0" y="26924"/>
                  </a:lnTo>
                  <a:cubicBezTo>
                    <a:pt x="0" y="664845"/>
                    <a:pt x="517144" y="1181989"/>
                    <a:pt x="1155192" y="1181989"/>
                  </a:cubicBezTo>
                  <a:cubicBezTo>
                    <a:pt x="1793240" y="1181989"/>
                    <a:pt x="2310384" y="664845"/>
                    <a:pt x="2310384" y="26797"/>
                  </a:cubicBezTo>
                  <a:close/>
                </a:path>
              </a:pathLst>
            </a:custGeom>
            <a:solidFill>
              <a:srgbClr val="5B9BD5"/>
            </a:solidFill>
          </p:spPr>
        </p:sp>
      </p:grpSp>
      <p:grpSp>
        <p:nvGrpSpPr>
          <p:cNvPr name="Group 4" id="4"/>
          <p:cNvGrpSpPr/>
          <p:nvPr/>
        </p:nvGrpSpPr>
        <p:grpSpPr>
          <a:xfrm rot="0">
            <a:off x="6523577" y="0"/>
            <a:ext cx="2606101" cy="1439304"/>
            <a:chOff x="0" y="0"/>
            <a:chExt cx="3474802" cy="1919072"/>
          </a:xfrm>
        </p:grpSpPr>
        <p:sp>
          <p:nvSpPr>
            <p:cNvPr name="Freeform 5" id="5"/>
            <p:cNvSpPr/>
            <p:nvPr/>
          </p:nvSpPr>
          <p:spPr>
            <a:xfrm flipH="false" flipV="false" rot="0">
              <a:off x="0" y="0"/>
              <a:ext cx="3474847" cy="1919097"/>
            </a:xfrm>
            <a:custGeom>
              <a:avLst/>
              <a:gdLst/>
              <a:ahLst/>
              <a:cxnLst/>
              <a:rect r="r" b="b" t="t" l="l"/>
              <a:pathLst>
                <a:path h="1919097" w="3474847">
                  <a:moveTo>
                    <a:pt x="3474847" y="0"/>
                  </a:moveTo>
                  <a:lnTo>
                    <a:pt x="3227197" y="0"/>
                  </a:lnTo>
                  <a:lnTo>
                    <a:pt x="3227197" y="1580515"/>
                  </a:lnTo>
                  <a:lnTo>
                    <a:pt x="494665" y="0"/>
                  </a:lnTo>
                  <a:lnTo>
                    <a:pt x="0" y="0"/>
                  </a:lnTo>
                  <a:lnTo>
                    <a:pt x="3289046" y="1902460"/>
                  </a:lnTo>
                  <a:cubicBezTo>
                    <a:pt x="3307842" y="1913382"/>
                    <a:pt x="3329178" y="1919097"/>
                    <a:pt x="3350895" y="1919097"/>
                  </a:cubicBezTo>
                  <a:cubicBezTo>
                    <a:pt x="3419221" y="1919097"/>
                    <a:pt x="3474720" y="1863598"/>
                    <a:pt x="3474720" y="1795272"/>
                  </a:cubicBezTo>
                  <a:close/>
                </a:path>
              </a:pathLst>
            </a:custGeom>
            <a:solidFill>
              <a:srgbClr val="70AD47"/>
            </a:solidFill>
          </p:spPr>
        </p:sp>
      </p:grpSp>
      <p:grpSp>
        <p:nvGrpSpPr>
          <p:cNvPr name="Group 6" id="6"/>
          <p:cNvGrpSpPr/>
          <p:nvPr/>
        </p:nvGrpSpPr>
        <p:grpSpPr>
          <a:xfrm rot="0">
            <a:off x="0" y="4374368"/>
            <a:ext cx="239611" cy="829494"/>
            <a:chOff x="0" y="0"/>
            <a:chExt cx="319482" cy="1105992"/>
          </a:xfrm>
        </p:grpSpPr>
        <p:sp>
          <p:nvSpPr>
            <p:cNvPr name="Freeform 7" id="7"/>
            <p:cNvSpPr/>
            <p:nvPr/>
          </p:nvSpPr>
          <p:spPr>
            <a:xfrm flipH="false" flipV="false" rot="0">
              <a:off x="0" y="0"/>
              <a:ext cx="319532" cy="1106043"/>
            </a:xfrm>
            <a:custGeom>
              <a:avLst/>
              <a:gdLst/>
              <a:ahLst/>
              <a:cxnLst/>
              <a:rect r="r" b="b" t="t" l="l"/>
              <a:pathLst>
                <a:path h="1106043" w="319532">
                  <a:moveTo>
                    <a:pt x="0" y="0"/>
                  </a:moveTo>
                  <a:lnTo>
                    <a:pt x="0" y="1106043"/>
                  </a:lnTo>
                  <a:lnTo>
                    <a:pt x="35814" y="1086612"/>
                  </a:lnTo>
                  <a:cubicBezTo>
                    <a:pt x="207010" y="970915"/>
                    <a:pt x="319532" y="775208"/>
                    <a:pt x="319532" y="553085"/>
                  </a:cubicBezTo>
                  <a:cubicBezTo>
                    <a:pt x="319532" y="330962"/>
                    <a:pt x="206883" y="135001"/>
                    <a:pt x="35814" y="19431"/>
                  </a:cubicBezTo>
                  <a:close/>
                </a:path>
              </a:pathLst>
            </a:custGeom>
            <a:solidFill>
              <a:srgbClr val="ED7D31"/>
            </a:solidFill>
          </p:spPr>
        </p:sp>
      </p:grpSp>
      <p:grpSp>
        <p:nvGrpSpPr>
          <p:cNvPr name="Group 8" id="8"/>
          <p:cNvGrpSpPr/>
          <p:nvPr/>
        </p:nvGrpSpPr>
        <p:grpSpPr>
          <a:xfrm rot="0">
            <a:off x="0" y="8753472"/>
            <a:ext cx="2322270" cy="1533528"/>
            <a:chOff x="0" y="0"/>
            <a:chExt cx="3096360" cy="2044703"/>
          </a:xfrm>
        </p:grpSpPr>
        <p:sp>
          <p:nvSpPr>
            <p:cNvPr name="Freeform 9" id="9"/>
            <p:cNvSpPr/>
            <p:nvPr/>
          </p:nvSpPr>
          <p:spPr>
            <a:xfrm flipH="false" flipV="false" rot="0">
              <a:off x="0" y="0"/>
              <a:ext cx="3096387" cy="2044700"/>
            </a:xfrm>
            <a:custGeom>
              <a:avLst/>
              <a:gdLst/>
              <a:ahLst/>
              <a:cxnLst/>
              <a:rect r="r" b="b" t="t" l="l"/>
              <a:pathLst>
                <a:path h="2044700" w="3096387">
                  <a:moveTo>
                    <a:pt x="2972562" y="0"/>
                  </a:moveTo>
                  <a:lnTo>
                    <a:pt x="0" y="0"/>
                  </a:lnTo>
                  <a:lnTo>
                    <a:pt x="0" y="247650"/>
                  </a:lnTo>
                  <a:lnTo>
                    <a:pt x="2848737" y="247650"/>
                  </a:lnTo>
                  <a:lnTo>
                    <a:pt x="2848737" y="2044700"/>
                  </a:lnTo>
                  <a:lnTo>
                    <a:pt x="3096387" y="2044700"/>
                  </a:lnTo>
                  <a:lnTo>
                    <a:pt x="3096387" y="123825"/>
                  </a:lnTo>
                  <a:cubicBezTo>
                    <a:pt x="3096387" y="55499"/>
                    <a:pt x="3040888" y="0"/>
                    <a:pt x="2972562" y="0"/>
                  </a:cubicBezTo>
                  <a:close/>
                </a:path>
              </a:pathLst>
            </a:custGeom>
            <a:solidFill>
              <a:srgbClr val="70AD47"/>
            </a:solidFill>
          </p:spPr>
        </p:sp>
      </p:grpSp>
      <p:sp>
        <p:nvSpPr>
          <p:cNvPr name="Freeform 10" id="10"/>
          <p:cNvSpPr/>
          <p:nvPr/>
        </p:nvSpPr>
        <p:spPr>
          <a:xfrm flipH="false" flipV="false" rot="0">
            <a:off x="5546641" y="8576859"/>
            <a:ext cx="2657414" cy="1710143"/>
          </a:xfrm>
          <a:custGeom>
            <a:avLst/>
            <a:gdLst/>
            <a:ahLst/>
            <a:cxnLst/>
            <a:rect r="r" b="b" t="t" l="l"/>
            <a:pathLst>
              <a:path h="1710143" w="2657414">
                <a:moveTo>
                  <a:pt x="0" y="0"/>
                </a:moveTo>
                <a:lnTo>
                  <a:pt x="2657414" y="0"/>
                </a:lnTo>
                <a:lnTo>
                  <a:pt x="2657414" y="1710142"/>
                </a:lnTo>
                <a:lnTo>
                  <a:pt x="0" y="17101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Alt öğesi olan iki kişi çizimi"/>
          <p:cNvSpPr/>
          <p:nvPr/>
        </p:nvSpPr>
        <p:spPr>
          <a:xfrm flipH="false" flipV="false" rot="0">
            <a:off x="-196690" y="-587217"/>
            <a:ext cx="9340690" cy="9340690"/>
          </a:xfrm>
          <a:custGeom>
            <a:avLst/>
            <a:gdLst/>
            <a:ahLst/>
            <a:cxnLst/>
            <a:rect r="r" b="b" t="t" l="l"/>
            <a:pathLst>
              <a:path h="9340690" w="9340690">
                <a:moveTo>
                  <a:pt x="0" y="0"/>
                </a:moveTo>
                <a:lnTo>
                  <a:pt x="9340690" y="0"/>
                </a:lnTo>
                <a:lnTo>
                  <a:pt x="9340690" y="9340689"/>
                </a:lnTo>
                <a:lnTo>
                  <a:pt x="0" y="9340689"/>
                </a:lnTo>
                <a:lnTo>
                  <a:pt x="0" y="0"/>
                </a:lnTo>
                <a:close/>
              </a:path>
            </a:pathLst>
          </a:custGeom>
          <a:blipFill>
            <a:blip r:embed="rId4"/>
            <a:stretch>
              <a:fillRect l="-6465" t="0" r="-13734" b="1"/>
            </a:stretch>
          </a:blipFill>
        </p:spPr>
      </p:sp>
      <p:grpSp>
        <p:nvGrpSpPr>
          <p:cNvPr name="Group 12" id="12"/>
          <p:cNvGrpSpPr/>
          <p:nvPr/>
        </p:nvGrpSpPr>
        <p:grpSpPr>
          <a:xfrm rot="0">
            <a:off x="6780769" y="9388134"/>
            <a:ext cx="2348910" cy="898867"/>
            <a:chOff x="0" y="0"/>
            <a:chExt cx="3131880" cy="1198490"/>
          </a:xfrm>
        </p:grpSpPr>
        <p:sp>
          <p:nvSpPr>
            <p:cNvPr name="Freeform 13" id="13"/>
            <p:cNvSpPr/>
            <p:nvPr/>
          </p:nvSpPr>
          <p:spPr>
            <a:xfrm flipH="false" flipV="false" rot="0">
              <a:off x="0" y="0"/>
              <a:ext cx="3131820" cy="1198499"/>
            </a:xfrm>
            <a:custGeom>
              <a:avLst/>
              <a:gdLst/>
              <a:ahLst/>
              <a:cxnLst/>
              <a:rect r="r" b="b" t="t" l="l"/>
              <a:pathLst>
                <a:path h="1198499" w="3131820">
                  <a:moveTo>
                    <a:pt x="1565910" y="0"/>
                  </a:moveTo>
                  <a:cubicBezTo>
                    <a:pt x="896112" y="0"/>
                    <a:pt x="321310" y="396240"/>
                    <a:pt x="75819" y="960882"/>
                  </a:cubicBezTo>
                  <a:lnTo>
                    <a:pt x="0" y="1198499"/>
                  </a:lnTo>
                  <a:lnTo>
                    <a:pt x="3131820" y="1198499"/>
                  </a:lnTo>
                  <a:lnTo>
                    <a:pt x="3056001" y="961009"/>
                  </a:lnTo>
                  <a:cubicBezTo>
                    <a:pt x="2810637" y="396240"/>
                    <a:pt x="2235835" y="0"/>
                    <a:pt x="1565910" y="0"/>
                  </a:cubicBezTo>
                  <a:close/>
                </a:path>
              </a:pathLst>
            </a:custGeom>
            <a:solidFill>
              <a:srgbClr val="ED7D31"/>
            </a:solidFill>
          </p:spPr>
        </p:sp>
      </p:grpSp>
      <p:sp>
        <p:nvSpPr>
          <p:cNvPr name="Freeform 14" id="14"/>
          <p:cNvSpPr/>
          <p:nvPr/>
        </p:nvSpPr>
        <p:spPr>
          <a:xfrm flipH="false" flipV="false" rot="0">
            <a:off x="12939616" y="1"/>
            <a:ext cx="1665770" cy="1317972"/>
          </a:xfrm>
          <a:custGeom>
            <a:avLst/>
            <a:gdLst/>
            <a:ahLst/>
            <a:cxnLst/>
            <a:rect r="r" b="b" t="t" l="l"/>
            <a:pathLst>
              <a:path h="1317972" w="1665770">
                <a:moveTo>
                  <a:pt x="0" y="0"/>
                </a:moveTo>
                <a:lnTo>
                  <a:pt x="1665770" y="0"/>
                </a:lnTo>
                <a:lnTo>
                  <a:pt x="1665770" y="1317972"/>
                </a:lnTo>
                <a:lnTo>
                  <a:pt x="0" y="1317972"/>
                </a:lnTo>
                <a:lnTo>
                  <a:pt x="0" y="0"/>
                </a:lnTo>
                <a:close/>
              </a:path>
            </a:pathLst>
          </a:custGeom>
          <a:blipFill>
            <a:blip r:embed="rId5"/>
            <a:stretch>
              <a:fillRect l="0" t="0" r="0" b="0"/>
            </a:stretch>
          </a:blipFill>
        </p:spPr>
      </p:sp>
      <p:sp>
        <p:nvSpPr>
          <p:cNvPr name="TextBox 15" id="15"/>
          <p:cNvSpPr txBox="true"/>
          <p:nvPr/>
        </p:nvSpPr>
        <p:spPr>
          <a:xfrm rot="0">
            <a:off x="9144000" y="3887590"/>
            <a:ext cx="8926895" cy="4689269"/>
          </a:xfrm>
          <a:prstGeom prst="rect">
            <a:avLst/>
          </a:prstGeom>
        </p:spPr>
        <p:txBody>
          <a:bodyPr anchor="t" rtlCol="false" tIns="0" lIns="0" bIns="0" rIns="0">
            <a:spAutoFit/>
          </a:bodyPr>
          <a:lstStyle/>
          <a:p>
            <a:pPr algn="ctr">
              <a:lnSpc>
                <a:spcPts val="9247"/>
              </a:lnSpc>
            </a:pPr>
            <a:r>
              <a:rPr lang="en-US" b="true" sz="8562" spc="-52">
                <a:solidFill>
                  <a:srgbClr val="000000"/>
                </a:solidFill>
                <a:latin typeface="TT Rounds Condensed Bold"/>
                <a:ea typeface="TT Rounds Condensed Bold"/>
                <a:cs typeface="TT Rounds Condensed Bold"/>
                <a:sym typeface="TT Rounds Condensed Bold"/>
              </a:rPr>
              <a:t>Anne Baba Tutumları ve Aile İçi İletişimi Geliştirme</a:t>
            </a:r>
          </a:p>
          <a:p>
            <a:pPr algn="ctr">
              <a:lnSpc>
                <a:spcPts val="9247"/>
              </a:lnSpc>
            </a:pPr>
            <a:r>
              <a:rPr lang="en-US" b="true" sz="8562" spc="-52">
                <a:solidFill>
                  <a:srgbClr val="000000"/>
                </a:solidFill>
                <a:latin typeface="TT Rounds Condensed Bold"/>
                <a:ea typeface="TT Rounds Condensed Bold"/>
                <a:cs typeface="TT Rounds Condensed Bold"/>
                <a:sym typeface="TT Rounds Condensed Bold"/>
              </a:rPr>
              <a:t>Veli Eğitimi</a:t>
            </a:r>
          </a:p>
        </p:txBody>
      </p:sp>
      <p:sp>
        <p:nvSpPr>
          <p:cNvPr name="TextBox 16" id="16"/>
          <p:cNvSpPr txBox="true"/>
          <p:nvPr/>
        </p:nvSpPr>
        <p:spPr>
          <a:xfrm rot="0">
            <a:off x="10088645" y="1406561"/>
            <a:ext cx="7967929" cy="875913"/>
          </a:xfrm>
          <a:prstGeom prst="rect">
            <a:avLst/>
          </a:prstGeom>
        </p:spPr>
        <p:txBody>
          <a:bodyPr anchor="t" rtlCol="false" tIns="0" lIns="0" bIns="0" rIns="0">
            <a:spAutoFit/>
          </a:bodyPr>
          <a:lstStyle/>
          <a:p>
            <a:pPr algn="ctr">
              <a:lnSpc>
                <a:spcPts val="3479"/>
              </a:lnSpc>
            </a:pPr>
            <a:r>
              <a:rPr lang="en-US" b="true" sz="2810" spc="-56">
                <a:solidFill>
                  <a:srgbClr val="000000"/>
                </a:solidFill>
                <a:latin typeface="Source Serif Pro Bold"/>
                <a:ea typeface="Source Serif Pro Bold"/>
                <a:cs typeface="Source Serif Pro Bold"/>
                <a:sym typeface="Source Serif Pro Bold"/>
              </a:rPr>
              <a:t>İZMİR İL MİLLİ EĞİTİM MÜDÜRLÜĞÜ</a:t>
            </a:r>
          </a:p>
          <a:p>
            <a:pPr algn="ctr">
              <a:lnSpc>
                <a:spcPts val="3480"/>
              </a:lnSpc>
              <a:spcBef>
                <a:spcPct val="0"/>
              </a:spcBef>
            </a:pPr>
          </a:p>
        </p:txBody>
      </p:sp>
    </p:spTree>
  </p:cSld>
  <p:clrMapOvr>
    <a:masterClrMapping/>
  </p:clrMapOvr>
</p:sld>
</file>

<file path=ppt/slides/slide10.xml><?xml version="1.0" encoding="utf-8"?>
<p:sld xmlns:p="http://schemas.openxmlformats.org/presentationml/2006/main" xmlns:a="http://schemas.openxmlformats.org/drawingml/2006/main">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3637021" y="6453294"/>
            <a:ext cx="13816120" cy="3052128"/>
          </a:xfrm>
          <a:prstGeom prst="rect">
            <a:avLst/>
          </a:prstGeom>
        </p:spPr>
        <p:txBody>
          <a:bodyPr anchor="t" rtlCol="false" tIns="0" lIns="0" bIns="0" rIns="0">
            <a:spAutoFit/>
          </a:bodyPr>
          <a:lstStyle/>
          <a:p>
            <a:pPr algn="l" marL="831210" indent="-415605" lvl="1">
              <a:lnSpc>
                <a:spcPts val="4812"/>
              </a:lnSpc>
              <a:buFont typeface="Arial"/>
              <a:buChar char="•"/>
            </a:pPr>
            <a:r>
              <a:rPr lang="en-US" sz="3849" spc="-76">
                <a:solidFill>
                  <a:srgbClr val="000000"/>
                </a:solidFill>
                <a:latin typeface="Source Serif Pro"/>
                <a:ea typeface="Source Serif Pro"/>
                <a:cs typeface="Source Serif Pro"/>
                <a:sym typeface="Source Serif Pro"/>
              </a:rPr>
              <a:t>Bu tutarsızlık içinde büyüyen çocukların davranışları da tutarsız olmaktadır.</a:t>
            </a:r>
          </a:p>
          <a:p>
            <a:pPr algn="l">
              <a:lnSpc>
                <a:spcPts val="4812"/>
              </a:lnSpc>
            </a:pPr>
          </a:p>
          <a:p>
            <a:pPr algn="l" marL="831210" indent="-415605" lvl="1">
              <a:lnSpc>
                <a:spcPts val="4812"/>
              </a:lnSpc>
              <a:buFont typeface="Arial"/>
              <a:buChar char="•"/>
            </a:pPr>
            <a:r>
              <a:rPr lang="en-US" sz="3849" spc="-76">
                <a:solidFill>
                  <a:srgbClr val="000000"/>
                </a:solidFill>
                <a:latin typeface="Source Serif Pro"/>
                <a:ea typeface="Source Serif Pro"/>
                <a:cs typeface="Source Serif Pro"/>
                <a:sym typeface="Source Serif Pro"/>
              </a:rPr>
              <a:t>Yapmış oldukları davranışlara farklı tepkiler verildiğinden, bu davranışlara yönelik pekiştireçleri öğrenememektedirler. </a:t>
            </a:r>
          </a:p>
        </p:txBody>
      </p:sp>
      <p:sp>
        <p:nvSpPr>
          <p:cNvPr name="TextBox 3" id="3"/>
          <p:cNvSpPr txBox="true"/>
          <p:nvPr/>
        </p:nvSpPr>
        <p:spPr>
          <a:xfrm rot="0">
            <a:off x="480230" y="2462053"/>
            <a:ext cx="2585680" cy="1512253"/>
          </a:xfrm>
          <a:prstGeom prst="rect">
            <a:avLst/>
          </a:prstGeom>
        </p:spPr>
        <p:txBody>
          <a:bodyPr anchor="t" rtlCol="false" tIns="0" lIns="0" bIns="0" rIns="0">
            <a:spAutoFit/>
          </a:bodyPr>
          <a:lstStyle/>
          <a:p>
            <a:pPr algn="ctr">
              <a:lnSpc>
                <a:spcPts val="6062"/>
              </a:lnSpc>
            </a:pPr>
            <a:r>
              <a:rPr lang="en-US" sz="4849" spc="-96">
                <a:solidFill>
                  <a:srgbClr val="490D84"/>
                </a:solidFill>
                <a:latin typeface="Source Serif Pro"/>
                <a:ea typeface="Source Serif Pro"/>
                <a:cs typeface="Source Serif Pro"/>
                <a:sym typeface="Source Serif Pro"/>
              </a:rPr>
              <a:t>Duygusal </a:t>
            </a:r>
          </a:p>
          <a:p>
            <a:pPr algn="ctr">
              <a:lnSpc>
                <a:spcPts val="6062"/>
              </a:lnSpc>
              <a:spcBef>
                <a:spcPct val="0"/>
              </a:spcBef>
            </a:pPr>
            <a:r>
              <a:rPr lang="en-US" sz="4849" spc="-96">
                <a:solidFill>
                  <a:srgbClr val="490D84"/>
                </a:solidFill>
                <a:latin typeface="Source Serif Pro"/>
                <a:ea typeface="Source Serif Pro"/>
                <a:cs typeface="Source Serif Pro"/>
                <a:sym typeface="Source Serif Pro"/>
              </a:rPr>
              <a:t>Etkiler</a:t>
            </a:r>
          </a:p>
        </p:txBody>
      </p:sp>
      <p:sp>
        <p:nvSpPr>
          <p:cNvPr name="TextBox 4" id="4"/>
          <p:cNvSpPr txBox="true"/>
          <p:nvPr/>
        </p:nvSpPr>
        <p:spPr>
          <a:xfrm rot="0">
            <a:off x="0" y="7008517"/>
            <a:ext cx="3546139" cy="1418908"/>
          </a:xfrm>
          <a:prstGeom prst="rect">
            <a:avLst/>
          </a:prstGeom>
        </p:spPr>
        <p:txBody>
          <a:bodyPr anchor="t" rtlCol="false" tIns="0" lIns="0" bIns="0" rIns="0">
            <a:spAutoFit/>
          </a:bodyPr>
          <a:lstStyle/>
          <a:p>
            <a:pPr algn="ctr">
              <a:lnSpc>
                <a:spcPts val="5687"/>
              </a:lnSpc>
            </a:pPr>
            <a:r>
              <a:rPr lang="en-US" sz="4549" spc="-90">
                <a:solidFill>
                  <a:srgbClr val="490D84"/>
                </a:solidFill>
                <a:latin typeface="Source Serif Pro"/>
                <a:ea typeface="Source Serif Pro"/>
                <a:cs typeface="Source Serif Pro"/>
                <a:sym typeface="Source Serif Pro"/>
              </a:rPr>
              <a:t>Davranışsal</a:t>
            </a:r>
          </a:p>
          <a:p>
            <a:pPr algn="ctr">
              <a:lnSpc>
                <a:spcPts val="5687"/>
              </a:lnSpc>
              <a:spcBef>
                <a:spcPct val="0"/>
              </a:spcBef>
            </a:pPr>
            <a:r>
              <a:rPr lang="en-US" sz="4549" spc="-90">
                <a:solidFill>
                  <a:srgbClr val="490D84"/>
                </a:solidFill>
                <a:latin typeface="Source Serif Pro"/>
                <a:ea typeface="Source Serif Pro"/>
                <a:cs typeface="Source Serif Pro"/>
                <a:sym typeface="Source Serif Pro"/>
              </a:rPr>
              <a:t>Etkiler</a:t>
            </a:r>
          </a:p>
        </p:txBody>
      </p:sp>
      <p:sp>
        <p:nvSpPr>
          <p:cNvPr name="TextBox 5" id="5"/>
          <p:cNvSpPr txBox="true"/>
          <p:nvPr/>
        </p:nvSpPr>
        <p:spPr>
          <a:xfrm rot="0">
            <a:off x="3825804" y="2205037"/>
            <a:ext cx="12948795" cy="3529013"/>
          </a:xfrm>
          <a:prstGeom prst="rect">
            <a:avLst/>
          </a:prstGeom>
        </p:spPr>
        <p:txBody>
          <a:bodyPr anchor="t" rtlCol="false" tIns="0" lIns="0" bIns="0" rIns="0">
            <a:spAutoFit/>
          </a:bodyPr>
          <a:lstStyle/>
          <a:p>
            <a:pPr algn="l" marL="809620" indent="-404810" lvl="1">
              <a:lnSpc>
                <a:spcPts val="4687"/>
              </a:lnSpc>
              <a:buFont typeface="Arial"/>
              <a:buChar char="•"/>
            </a:pPr>
            <a:r>
              <a:rPr lang="en-US" sz="3749" spc="-74">
                <a:solidFill>
                  <a:srgbClr val="000000"/>
                </a:solidFill>
                <a:latin typeface="Source Serif Pro"/>
                <a:ea typeface="Source Serif Pro"/>
                <a:cs typeface="Source Serif Pro"/>
                <a:sym typeface="Source Serif Pro"/>
              </a:rPr>
              <a:t>Davranışına nasıl tepki verileceğini bilmeyen bu bireyler tedirginlik ve kararsızlık yaşamaktadırlar.</a:t>
            </a:r>
          </a:p>
          <a:p>
            <a:pPr algn="l">
              <a:lnSpc>
                <a:spcPts val="4687"/>
              </a:lnSpc>
            </a:pPr>
          </a:p>
          <a:p>
            <a:pPr algn="l" marL="809620" indent="-404810" lvl="1">
              <a:lnSpc>
                <a:spcPts val="4687"/>
              </a:lnSpc>
              <a:buFont typeface="Arial"/>
              <a:buChar char="•"/>
            </a:pPr>
            <a:r>
              <a:rPr lang="en-US" sz="3749" spc="-74">
                <a:solidFill>
                  <a:srgbClr val="000000"/>
                </a:solidFill>
                <a:latin typeface="Source Serif Pro"/>
                <a:ea typeface="Source Serif Pro"/>
                <a:cs typeface="Source Serif Pro"/>
                <a:sym typeface="Source Serif Pro"/>
              </a:rPr>
              <a:t>Olaylar karşısında ya aşırı kabullenici ya da aşırı reddedici bir kişilik özellikleri göstermektedirler.</a:t>
            </a:r>
          </a:p>
          <a:p>
            <a:pPr algn="l">
              <a:lnSpc>
                <a:spcPts val="4687"/>
              </a:lnSpc>
            </a:pPr>
          </a:p>
        </p:txBody>
      </p:sp>
      <p:sp>
        <p:nvSpPr>
          <p:cNvPr name="TextBox 6" id="6"/>
          <p:cNvSpPr txBox="true"/>
          <p:nvPr/>
        </p:nvSpPr>
        <p:spPr>
          <a:xfrm rot="0">
            <a:off x="2396365" y="597146"/>
            <a:ext cx="12138065" cy="920259"/>
          </a:xfrm>
          <a:prstGeom prst="rect">
            <a:avLst/>
          </a:prstGeom>
        </p:spPr>
        <p:txBody>
          <a:bodyPr anchor="t" rtlCol="false" tIns="0" lIns="0" bIns="0" rIns="0">
            <a:spAutoFit/>
          </a:bodyPr>
          <a:lstStyle/>
          <a:p>
            <a:pPr algn="ctr">
              <a:lnSpc>
                <a:spcPts val="7107"/>
              </a:lnSpc>
              <a:spcBef>
                <a:spcPct val="0"/>
              </a:spcBef>
            </a:pPr>
            <a:r>
              <a:rPr lang="en-US" sz="6461">
                <a:solidFill>
                  <a:srgbClr val="294152"/>
                </a:solidFill>
                <a:latin typeface="Source Serif Pro"/>
                <a:ea typeface="Source Serif Pro"/>
                <a:cs typeface="Source Serif Pro"/>
                <a:sym typeface="Source Serif Pro"/>
              </a:rPr>
              <a:t>Tutarsız Aile Tutumunun Etkileri</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5488573" y="1422658"/>
            <a:ext cx="6056414" cy="4019945"/>
          </a:xfrm>
          <a:custGeom>
            <a:avLst/>
            <a:gdLst/>
            <a:ahLst/>
            <a:cxnLst/>
            <a:rect r="r" b="b" t="t" l="l"/>
            <a:pathLst>
              <a:path h="4019945" w="6056414">
                <a:moveTo>
                  <a:pt x="0" y="0"/>
                </a:moveTo>
                <a:lnTo>
                  <a:pt x="6056414" y="0"/>
                </a:lnTo>
                <a:lnTo>
                  <a:pt x="6056414" y="4019945"/>
                </a:lnTo>
                <a:lnTo>
                  <a:pt x="0" y="4019945"/>
                </a:lnTo>
                <a:lnTo>
                  <a:pt x="0" y="0"/>
                </a:lnTo>
                <a:close/>
              </a:path>
            </a:pathLst>
          </a:custGeom>
          <a:blipFill>
            <a:blip r:embed="rId2"/>
            <a:stretch>
              <a:fillRect l="0" t="0" r="0" b="0"/>
            </a:stretch>
          </a:blipFill>
        </p:spPr>
      </p:sp>
      <p:sp>
        <p:nvSpPr>
          <p:cNvPr name="TextBox 3" id="3"/>
          <p:cNvSpPr txBox="true"/>
          <p:nvPr/>
        </p:nvSpPr>
        <p:spPr>
          <a:xfrm rot="0">
            <a:off x="831616" y="5696595"/>
            <a:ext cx="17033560" cy="4204866"/>
          </a:xfrm>
          <a:prstGeom prst="rect">
            <a:avLst/>
          </a:prstGeom>
        </p:spPr>
        <p:txBody>
          <a:bodyPr anchor="t" rtlCol="false" tIns="0" lIns="0" bIns="0" rIns="0">
            <a:spAutoFit/>
          </a:bodyPr>
          <a:lstStyle/>
          <a:p>
            <a:pPr algn="ctr">
              <a:lnSpc>
                <a:spcPts val="3675"/>
              </a:lnSpc>
              <a:spcBef>
                <a:spcPct val="0"/>
              </a:spcBef>
            </a:pPr>
            <a:r>
              <a:rPr lang="en-US" sz="3341">
                <a:solidFill>
                  <a:srgbClr val="000000"/>
                </a:solidFill>
                <a:latin typeface="Source Serif Pro"/>
                <a:ea typeface="Source Serif Pro"/>
                <a:cs typeface="Source Serif Pro"/>
                <a:sym typeface="Source Serif Pro"/>
              </a:rPr>
              <a:t>Aşırı korumacı tutuma sahip e</a:t>
            </a:r>
            <a:r>
              <a:rPr lang="en-US" sz="3341">
                <a:solidFill>
                  <a:srgbClr val="000000"/>
                </a:solidFill>
                <a:latin typeface="Source Serif Pro"/>
                <a:ea typeface="Source Serif Pro"/>
                <a:cs typeface="Source Serif Pro"/>
                <a:sym typeface="Source Serif Pro"/>
              </a:rPr>
              <a:t>beveynler, çocuğun seçimlerini kendileri belirler; ne giyeceğine, hangi kitabı okuyacağına veya hangi televizyon programını izleyeceğine karar verirler. Anne babası tarafından aşırı korunan ve tüm ihtiyaçları karşılanan bir çocuk, özdenetim geliştirme konusunda sorun yaşayabilir. </a:t>
            </a:r>
          </a:p>
          <a:p>
            <a:pPr algn="ctr">
              <a:lnSpc>
                <a:spcPts val="3675"/>
              </a:lnSpc>
              <a:spcBef>
                <a:spcPct val="0"/>
              </a:spcBef>
            </a:pPr>
          </a:p>
          <a:p>
            <a:pPr algn="ctr">
              <a:lnSpc>
                <a:spcPts val="3675"/>
              </a:lnSpc>
              <a:spcBef>
                <a:spcPct val="0"/>
              </a:spcBef>
            </a:pPr>
            <a:r>
              <a:rPr lang="en-US" sz="3341">
                <a:solidFill>
                  <a:srgbClr val="000000"/>
                </a:solidFill>
                <a:latin typeface="Source Serif Pro"/>
                <a:ea typeface="Source Serif Pro"/>
                <a:cs typeface="Source Serif Pro"/>
                <a:sym typeface="Source Serif Pro"/>
              </a:rPr>
              <a:t>Bu tür ailelerde, çocuklarının büyüdüğünü kabul etmekte zorlanan ebeveynlerin aşırı endişe ve korumacı olma durumu, çocuk üzerinde baskı oluşturur. Böyle bir ortamda, çocuğun bağımsızlık kazanma süreci gecikir ve bu da kişilik gelişimini olumsuz yönde etkileyebilir.</a:t>
            </a:r>
          </a:p>
        </p:txBody>
      </p:sp>
      <p:sp>
        <p:nvSpPr>
          <p:cNvPr name="TextBox 4" id="4"/>
          <p:cNvSpPr txBox="true"/>
          <p:nvPr/>
        </p:nvSpPr>
        <p:spPr>
          <a:xfrm rot="0">
            <a:off x="3544135" y="385402"/>
            <a:ext cx="9945291" cy="1037256"/>
          </a:xfrm>
          <a:prstGeom prst="rect">
            <a:avLst/>
          </a:prstGeom>
        </p:spPr>
        <p:txBody>
          <a:bodyPr anchor="t" rtlCol="false" tIns="0" lIns="0" bIns="0" rIns="0">
            <a:spAutoFit/>
          </a:bodyPr>
          <a:lstStyle/>
          <a:p>
            <a:pPr algn="ctr">
              <a:lnSpc>
                <a:spcPts val="8272"/>
              </a:lnSpc>
              <a:spcBef>
                <a:spcPct val="0"/>
              </a:spcBef>
            </a:pPr>
            <a:r>
              <a:rPr lang="en-US" sz="6512" spc="-133">
                <a:solidFill>
                  <a:srgbClr val="000000"/>
                </a:solidFill>
                <a:latin typeface="Source Serif Pro"/>
                <a:ea typeface="Source Serif Pro"/>
                <a:cs typeface="Source Serif Pro"/>
                <a:sym typeface="Source Serif Pro"/>
              </a:rPr>
              <a:t>Aşırı Koruyucu Aile Tutumu</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1401718" y="3528215"/>
            <a:ext cx="7582766" cy="4265306"/>
          </a:xfrm>
          <a:custGeom>
            <a:avLst/>
            <a:gdLst/>
            <a:ahLst/>
            <a:cxnLst/>
            <a:rect r="r" b="b" t="t" l="l"/>
            <a:pathLst>
              <a:path h="4265306" w="7582766">
                <a:moveTo>
                  <a:pt x="0" y="0"/>
                </a:moveTo>
                <a:lnTo>
                  <a:pt x="7582766" y="0"/>
                </a:lnTo>
                <a:lnTo>
                  <a:pt x="7582766" y="4265306"/>
                </a:lnTo>
                <a:lnTo>
                  <a:pt x="0" y="4265306"/>
                </a:lnTo>
                <a:lnTo>
                  <a:pt x="0" y="0"/>
                </a:lnTo>
                <a:close/>
              </a:path>
            </a:pathLst>
          </a:custGeom>
          <a:blipFill>
            <a:blip r:embed="rId2"/>
            <a:stretch>
              <a:fillRect l="0" t="0" r="0" b="0"/>
            </a:stretch>
          </a:blipFill>
        </p:spPr>
      </p:sp>
      <p:sp>
        <p:nvSpPr>
          <p:cNvPr name="TextBox 3" id="3"/>
          <p:cNvSpPr txBox="true"/>
          <p:nvPr/>
        </p:nvSpPr>
        <p:spPr>
          <a:xfrm rot="0">
            <a:off x="0" y="2820826"/>
            <a:ext cx="11401718" cy="5651509"/>
          </a:xfrm>
          <a:prstGeom prst="rect">
            <a:avLst/>
          </a:prstGeom>
        </p:spPr>
        <p:txBody>
          <a:bodyPr anchor="t" rtlCol="false" tIns="0" lIns="0" bIns="0" rIns="0">
            <a:spAutoFit/>
          </a:bodyPr>
          <a:lstStyle/>
          <a:p>
            <a:pPr algn="l" marL="844701" indent="-422351" lvl="1">
              <a:lnSpc>
                <a:spcPts val="4969"/>
              </a:lnSpc>
              <a:buFont typeface="Arial"/>
              <a:buChar char="•"/>
            </a:pPr>
            <a:r>
              <a:rPr lang="en-US" sz="3912" spc="-80">
                <a:solidFill>
                  <a:srgbClr val="000000"/>
                </a:solidFill>
                <a:latin typeface="Source Serif Pro"/>
                <a:ea typeface="Source Serif Pro"/>
                <a:cs typeface="Source Serif Pro"/>
                <a:sym typeface="Source Serif Pro"/>
              </a:rPr>
              <a:t>Tek başlarına karar vermekte zorlanırlar.</a:t>
            </a:r>
          </a:p>
          <a:p>
            <a:pPr algn="l" marL="844701" indent="-422351" lvl="1">
              <a:lnSpc>
                <a:spcPts val="4969"/>
              </a:lnSpc>
              <a:buFont typeface="Arial"/>
              <a:buChar char="•"/>
            </a:pPr>
            <a:r>
              <a:rPr lang="en-US" sz="3912" spc="-80">
                <a:solidFill>
                  <a:srgbClr val="000000"/>
                </a:solidFill>
                <a:latin typeface="Source Serif Pro"/>
                <a:ea typeface="Source Serif Pro"/>
                <a:cs typeface="Source Serif Pro"/>
                <a:sym typeface="Source Serif Pro"/>
              </a:rPr>
              <a:t>Bağımlılık geliştirme olasılıkları yüksektir.</a:t>
            </a:r>
          </a:p>
          <a:p>
            <a:pPr algn="l" marL="844701" indent="-422351" lvl="1">
              <a:lnSpc>
                <a:spcPts val="4969"/>
              </a:lnSpc>
              <a:buFont typeface="Arial"/>
              <a:buChar char="•"/>
            </a:pPr>
            <a:r>
              <a:rPr lang="en-US" sz="3912" spc="-80">
                <a:solidFill>
                  <a:srgbClr val="000000"/>
                </a:solidFill>
                <a:latin typeface="Source Serif Pro"/>
                <a:ea typeface="Source Serif Pro"/>
                <a:cs typeface="Source Serif Pro"/>
                <a:sym typeface="Source Serif Pro"/>
              </a:rPr>
              <a:t>Özgüvenleri düşük olabilir.</a:t>
            </a:r>
          </a:p>
          <a:p>
            <a:pPr algn="l" marL="844701" indent="-422351" lvl="1">
              <a:lnSpc>
                <a:spcPts val="4969"/>
              </a:lnSpc>
              <a:buFont typeface="Arial"/>
              <a:buChar char="•"/>
            </a:pPr>
            <a:r>
              <a:rPr lang="en-US" sz="3912" spc="-80">
                <a:solidFill>
                  <a:srgbClr val="000000"/>
                </a:solidFill>
                <a:latin typeface="Source Serif Pro"/>
                <a:ea typeface="Source Serif Pro"/>
                <a:cs typeface="Source Serif Pro"/>
                <a:sym typeface="Source Serif Pro"/>
              </a:rPr>
              <a:t>Sosyal ilişkilerinde onay ihtiyacı çok yüksek olduğundan öz saygıları düşük olur.</a:t>
            </a:r>
          </a:p>
          <a:p>
            <a:pPr algn="l" marL="844701" indent="-422351" lvl="1">
              <a:lnSpc>
                <a:spcPts val="4969"/>
              </a:lnSpc>
              <a:buFont typeface="Arial"/>
              <a:buChar char="•"/>
            </a:pPr>
            <a:r>
              <a:rPr lang="en-US" sz="3912" spc="-80">
                <a:solidFill>
                  <a:srgbClr val="000000"/>
                </a:solidFill>
                <a:latin typeface="Source Serif Pro"/>
                <a:ea typeface="Source Serif Pro"/>
                <a:cs typeface="Source Serif Pro"/>
                <a:sym typeface="Source Serif Pro"/>
              </a:rPr>
              <a:t>Sorunları daha çok aile tarafından çözüldüğü için kendi başına sorun çözme becerileri düşük olabilir, sınıfta sıklıkla şikayet getiren çocuk konumundadırlar.</a:t>
            </a:r>
          </a:p>
        </p:txBody>
      </p:sp>
      <p:sp>
        <p:nvSpPr>
          <p:cNvPr name="TextBox 4" id="4"/>
          <p:cNvSpPr txBox="true"/>
          <p:nvPr/>
        </p:nvSpPr>
        <p:spPr>
          <a:xfrm rot="0">
            <a:off x="0" y="385402"/>
            <a:ext cx="17033560" cy="2085006"/>
          </a:xfrm>
          <a:prstGeom prst="rect">
            <a:avLst/>
          </a:prstGeom>
        </p:spPr>
        <p:txBody>
          <a:bodyPr anchor="t" rtlCol="false" tIns="0" lIns="0" bIns="0" rIns="0">
            <a:spAutoFit/>
          </a:bodyPr>
          <a:lstStyle/>
          <a:p>
            <a:pPr algn="ctr">
              <a:lnSpc>
                <a:spcPts val="8272"/>
              </a:lnSpc>
              <a:spcBef>
                <a:spcPct val="0"/>
              </a:spcBef>
            </a:pPr>
            <a:r>
              <a:rPr lang="en-US" sz="6512" spc="-133">
                <a:solidFill>
                  <a:srgbClr val="000000"/>
                </a:solidFill>
                <a:latin typeface="Source Serif Pro"/>
                <a:ea typeface="Source Serif Pro"/>
                <a:cs typeface="Source Serif Pro"/>
                <a:sym typeface="Source Serif Pro"/>
              </a:rPr>
              <a:t>Aşırı Koruyucu Aile Tutumunda Yetişen Çocuklar: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3188196"/>
          </a:xfrm>
          <a:custGeom>
            <a:avLst/>
            <a:gdLst/>
            <a:ahLst/>
            <a:cxnLst/>
            <a:rect r="r" b="b" t="t" l="l"/>
            <a:pathLst>
              <a:path h="3188196" w="18288000">
                <a:moveTo>
                  <a:pt x="0" y="0"/>
                </a:moveTo>
                <a:lnTo>
                  <a:pt x="18288000" y="0"/>
                </a:lnTo>
                <a:lnTo>
                  <a:pt x="18288000" y="3188196"/>
                </a:lnTo>
                <a:lnTo>
                  <a:pt x="0" y="3188196"/>
                </a:lnTo>
                <a:lnTo>
                  <a:pt x="0" y="0"/>
                </a:lnTo>
                <a:close/>
              </a:path>
            </a:pathLst>
          </a:custGeom>
          <a:blipFill>
            <a:blip r:embed="rId3"/>
            <a:stretch>
              <a:fillRect l="0" t="-42" r="0" b="-42"/>
            </a:stretch>
          </a:blipFill>
        </p:spPr>
      </p:sp>
      <p:sp>
        <p:nvSpPr>
          <p:cNvPr name="TextBox 3" id="3"/>
          <p:cNvSpPr txBox="true"/>
          <p:nvPr/>
        </p:nvSpPr>
        <p:spPr>
          <a:xfrm rot="0">
            <a:off x="892671" y="3314452"/>
            <a:ext cx="12089001" cy="730250"/>
          </a:xfrm>
          <a:prstGeom prst="rect">
            <a:avLst/>
          </a:prstGeom>
        </p:spPr>
        <p:txBody>
          <a:bodyPr anchor="t" rtlCol="false" tIns="0" lIns="0" bIns="0" rIns="0">
            <a:spAutoFit/>
          </a:bodyPr>
          <a:lstStyle/>
          <a:p>
            <a:pPr algn="l">
              <a:lnSpc>
                <a:spcPts val="5874"/>
              </a:lnSpc>
            </a:pPr>
            <a:r>
              <a:rPr lang="en-US" b="true" sz="4687" spc="-94">
                <a:solidFill>
                  <a:srgbClr val="000000"/>
                </a:solidFill>
                <a:latin typeface="Source Serif Pro Bold"/>
                <a:ea typeface="Source Serif Pro Bold"/>
                <a:cs typeface="Source Serif Pro Bold"/>
                <a:sym typeface="Source Serif Pro Bold"/>
              </a:rPr>
              <a:t>Demokratik Anne Baba Tutumu</a:t>
            </a:r>
          </a:p>
        </p:txBody>
      </p:sp>
      <p:sp>
        <p:nvSpPr>
          <p:cNvPr name="TextBox 4" id="4"/>
          <p:cNvSpPr txBox="true"/>
          <p:nvPr/>
        </p:nvSpPr>
        <p:spPr>
          <a:xfrm rot="0">
            <a:off x="892671" y="3930402"/>
            <a:ext cx="16502657" cy="2874408"/>
          </a:xfrm>
          <a:prstGeom prst="rect">
            <a:avLst/>
          </a:prstGeom>
        </p:spPr>
        <p:txBody>
          <a:bodyPr anchor="t" rtlCol="false" tIns="0" lIns="0" bIns="0" rIns="0">
            <a:spAutoFit/>
          </a:bodyPr>
          <a:lstStyle/>
          <a:p>
            <a:pPr algn="l">
              <a:lnSpc>
                <a:spcPts val="4621"/>
              </a:lnSpc>
            </a:pPr>
            <a:r>
              <a:rPr lang="en-US" sz="2899" spc="-57">
                <a:solidFill>
                  <a:srgbClr val="272525"/>
                </a:solidFill>
                <a:latin typeface="Source Sans Pro"/>
                <a:ea typeface="Source Sans Pro"/>
                <a:cs typeface="Source Sans Pro"/>
                <a:sym typeface="Source Sans Pro"/>
              </a:rPr>
              <a:t>Demokratik anne baba tutumu, çocukların düşüncelerine değer veren, iletişimi teşvik eden, sınırlar koyan ancak esnek olan, çocuklarına sorumluluk ve bağımsızlık kazandıran bir yaklaşımı ifade eder. Bu tutumda, çocuklar ebeveynleriyle açıkça iletişim kurarlar, fikirlerini ifade edebilirler ve karar verme süreçlerine katılırlar. Demokratik ebeveynlik, çocukların sağlıklı bir şekilde gelişmelerine, kendine güven duymalarına ve toplumun aktif üyeleri olmalarına yardımcı olur.</a:t>
            </a:r>
          </a:p>
        </p:txBody>
      </p:sp>
      <p:sp>
        <p:nvSpPr>
          <p:cNvPr name="Freeform 5" id="5" descr="preencoded.png"/>
          <p:cNvSpPr/>
          <p:nvPr/>
        </p:nvSpPr>
        <p:spPr>
          <a:xfrm flipH="false" flipV="false" rot="0">
            <a:off x="892671" y="6871485"/>
            <a:ext cx="637580" cy="637580"/>
          </a:xfrm>
          <a:custGeom>
            <a:avLst/>
            <a:gdLst/>
            <a:ahLst/>
            <a:cxnLst/>
            <a:rect r="r" b="b" t="t" l="l"/>
            <a:pathLst>
              <a:path h="637580" w="637580">
                <a:moveTo>
                  <a:pt x="0" y="0"/>
                </a:moveTo>
                <a:lnTo>
                  <a:pt x="637580" y="0"/>
                </a:lnTo>
                <a:lnTo>
                  <a:pt x="637580" y="637580"/>
                </a:lnTo>
                <a:lnTo>
                  <a:pt x="0" y="637580"/>
                </a:lnTo>
                <a:lnTo>
                  <a:pt x="0" y="0"/>
                </a:lnTo>
                <a:close/>
              </a:path>
            </a:pathLst>
          </a:custGeom>
          <a:blipFill>
            <a:blip r:embed="rId4"/>
            <a:stretch>
              <a:fillRect l="0" t="0" r="0" b="0"/>
            </a:stretch>
          </a:blipFill>
        </p:spPr>
      </p:sp>
      <p:sp>
        <p:nvSpPr>
          <p:cNvPr name="TextBox 6" id="6"/>
          <p:cNvSpPr txBox="true"/>
          <p:nvPr/>
        </p:nvSpPr>
        <p:spPr>
          <a:xfrm rot="0">
            <a:off x="892671" y="7754483"/>
            <a:ext cx="3000672" cy="387153"/>
          </a:xfrm>
          <a:prstGeom prst="rect">
            <a:avLst/>
          </a:prstGeom>
        </p:spPr>
        <p:txBody>
          <a:bodyPr anchor="t" rtlCol="false" tIns="0" lIns="0" bIns="0" rIns="0">
            <a:spAutoFit/>
          </a:bodyPr>
          <a:lstStyle/>
          <a:p>
            <a:pPr algn="l">
              <a:lnSpc>
                <a:spcPts val="3191"/>
              </a:lnSpc>
            </a:pPr>
            <a:r>
              <a:rPr lang="en-US" sz="2512" spc="-51">
                <a:solidFill>
                  <a:srgbClr val="272525"/>
                </a:solidFill>
                <a:latin typeface="Source Serif Pro"/>
                <a:ea typeface="Source Serif Pro"/>
                <a:cs typeface="Source Serif Pro"/>
                <a:sym typeface="Source Serif Pro"/>
              </a:rPr>
              <a:t>Empati</a:t>
            </a:r>
          </a:p>
        </p:txBody>
      </p:sp>
      <p:sp>
        <p:nvSpPr>
          <p:cNvPr name="TextBox 7" id="7"/>
          <p:cNvSpPr txBox="true"/>
          <p:nvPr/>
        </p:nvSpPr>
        <p:spPr>
          <a:xfrm rot="0">
            <a:off x="892671" y="8206325"/>
            <a:ext cx="3838724" cy="852011"/>
          </a:xfrm>
          <a:prstGeom prst="rect">
            <a:avLst/>
          </a:prstGeom>
        </p:spPr>
        <p:txBody>
          <a:bodyPr anchor="t" rtlCol="false" tIns="0" lIns="0" bIns="0" rIns="0">
            <a:spAutoFit/>
          </a:bodyPr>
          <a:lstStyle/>
          <a:p>
            <a:pPr algn="l">
              <a:lnSpc>
                <a:spcPts val="3506"/>
              </a:lnSpc>
            </a:pPr>
            <a:r>
              <a:rPr lang="en-US" sz="2199" spc="-43">
                <a:solidFill>
                  <a:srgbClr val="272525"/>
                </a:solidFill>
                <a:latin typeface="Source Sans Pro"/>
                <a:ea typeface="Source Sans Pro"/>
                <a:cs typeface="Source Sans Pro"/>
                <a:sym typeface="Source Sans Pro"/>
              </a:rPr>
              <a:t>Çocukların duygularını anlama ve onlara saygı duyma.</a:t>
            </a:r>
          </a:p>
        </p:txBody>
      </p:sp>
      <p:sp>
        <p:nvSpPr>
          <p:cNvPr name="Freeform 8" id="8" descr="preencoded.png"/>
          <p:cNvSpPr/>
          <p:nvPr/>
        </p:nvSpPr>
        <p:spPr>
          <a:xfrm flipH="false" flipV="false" rot="0">
            <a:off x="5113884" y="6871485"/>
            <a:ext cx="637580" cy="637580"/>
          </a:xfrm>
          <a:custGeom>
            <a:avLst/>
            <a:gdLst/>
            <a:ahLst/>
            <a:cxnLst/>
            <a:rect r="r" b="b" t="t" l="l"/>
            <a:pathLst>
              <a:path h="637580" w="637580">
                <a:moveTo>
                  <a:pt x="0" y="0"/>
                </a:moveTo>
                <a:lnTo>
                  <a:pt x="637580" y="0"/>
                </a:lnTo>
                <a:lnTo>
                  <a:pt x="637580" y="637580"/>
                </a:lnTo>
                <a:lnTo>
                  <a:pt x="0" y="637580"/>
                </a:lnTo>
                <a:lnTo>
                  <a:pt x="0" y="0"/>
                </a:lnTo>
                <a:close/>
              </a:path>
            </a:pathLst>
          </a:custGeom>
          <a:blipFill>
            <a:blip r:embed="rId5"/>
            <a:stretch>
              <a:fillRect l="0" t="0" r="0" b="0"/>
            </a:stretch>
          </a:blipFill>
        </p:spPr>
      </p:sp>
      <p:sp>
        <p:nvSpPr>
          <p:cNvPr name="TextBox 9" id="9"/>
          <p:cNvSpPr txBox="true"/>
          <p:nvPr/>
        </p:nvSpPr>
        <p:spPr>
          <a:xfrm rot="0">
            <a:off x="5113884" y="7754483"/>
            <a:ext cx="3000672" cy="387153"/>
          </a:xfrm>
          <a:prstGeom prst="rect">
            <a:avLst/>
          </a:prstGeom>
        </p:spPr>
        <p:txBody>
          <a:bodyPr anchor="t" rtlCol="false" tIns="0" lIns="0" bIns="0" rIns="0">
            <a:spAutoFit/>
          </a:bodyPr>
          <a:lstStyle/>
          <a:p>
            <a:pPr algn="l">
              <a:lnSpc>
                <a:spcPts val="3191"/>
              </a:lnSpc>
            </a:pPr>
            <a:r>
              <a:rPr lang="en-US" sz="2512" spc="-51">
                <a:solidFill>
                  <a:srgbClr val="272525"/>
                </a:solidFill>
                <a:latin typeface="Source Serif Pro"/>
                <a:ea typeface="Source Serif Pro"/>
                <a:cs typeface="Source Serif Pro"/>
                <a:sym typeface="Source Serif Pro"/>
              </a:rPr>
              <a:t>İletişim</a:t>
            </a:r>
          </a:p>
        </p:txBody>
      </p:sp>
      <p:sp>
        <p:nvSpPr>
          <p:cNvPr name="TextBox 10" id="10"/>
          <p:cNvSpPr txBox="true"/>
          <p:nvPr/>
        </p:nvSpPr>
        <p:spPr>
          <a:xfrm rot="0">
            <a:off x="5113884" y="8206325"/>
            <a:ext cx="3838872" cy="1290161"/>
          </a:xfrm>
          <a:prstGeom prst="rect">
            <a:avLst/>
          </a:prstGeom>
        </p:spPr>
        <p:txBody>
          <a:bodyPr anchor="t" rtlCol="false" tIns="0" lIns="0" bIns="0" rIns="0">
            <a:spAutoFit/>
          </a:bodyPr>
          <a:lstStyle/>
          <a:p>
            <a:pPr algn="l">
              <a:lnSpc>
                <a:spcPts val="3506"/>
              </a:lnSpc>
            </a:pPr>
            <a:r>
              <a:rPr lang="en-US" sz="2199" spc="-43">
                <a:solidFill>
                  <a:srgbClr val="272525"/>
                </a:solidFill>
                <a:latin typeface="Source Sans Pro"/>
                <a:ea typeface="Source Sans Pro"/>
                <a:cs typeface="Source Sans Pro"/>
                <a:sym typeface="Source Sans Pro"/>
              </a:rPr>
              <a:t>Çocuklarla açık ve etkili iletişim kurma, düşüncelerini dinleme ve fikir alışverişinde bulunma.</a:t>
            </a:r>
          </a:p>
        </p:txBody>
      </p:sp>
      <p:sp>
        <p:nvSpPr>
          <p:cNvPr name="Freeform 11" id="11" descr="preencoded.png"/>
          <p:cNvSpPr/>
          <p:nvPr/>
        </p:nvSpPr>
        <p:spPr>
          <a:xfrm flipH="false" flipV="false" rot="0">
            <a:off x="9335244" y="6871485"/>
            <a:ext cx="637580" cy="637580"/>
          </a:xfrm>
          <a:custGeom>
            <a:avLst/>
            <a:gdLst/>
            <a:ahLst/>
            <a:cxnLst/>
            <a:rect r="r" b="b" t="t" l="l"/>
            <a:pathLst>
              <a:path h="637580" w="637580">
                <a:moveTo>
                  <a:pt x="0" y="0"/>
                </a:moveTo>
                <a:lnTo>
                  <a:pt x="637580" y="0"/>
                </a:lnTo>
                <a:lnTo>
                  <a:pt x="637580" y="637580"/>
                </a:lnTo>
                <a:lnTo>
                  <a:pt x="0" y="637580"/>
                </a:lnTo>
                <a:lnTo>
                  <a:pt x="0" y="0"/>
                </a:lnTo>
                <a:close/>
              </a:path>
            </a:pathLst>
          </a:custGeom>
          <a:blipFill>
            <a:blip r:embed="rId6"/>
            <a:stretch>
              <a:fillRect l="0" t="0" r="0" b="0"/>
            </a:stretch>
          </a:blipFill>
        </p:spPr>
      </p:sp>
      <p:sp>
        <p:nvSpPr>
          <p:cNvPr name="TextBox 12" id="12"/>
          <p:cNvSpPr txBox="true"/>
          <p:nvPr/>
        </p:nvSpPr>
        <p:spPr>
          <a:xfrm rot="0">
            <a:off x="9335244" y="7754483"/>
            <a:ext cx="3000673" cy="387153"/>
          </a:xfrm>
          <a:prstGeom prst="rect">
            <a:avLst/>
          </a:prstGeom>
        </p:spPr>
        <p:txBody>
          <a:bodyPr anchor="t" rtlCol="false" tIns="0" lIns="0" bIns="0" rIns="0">
            <a:spAutoFit/>
          </a:bodyPr>
          <a:lstStyle/>
          <a:p>
            <a:pPr algn="l">
              <a:lnSpc>
                <a:spcPts val="3191"/>
              </a:lnSpc>
            </a:pPr>
            <a:r>
              <a:rPr lang="en-US" sz="2512" spc="-51">
                <a:solidFill>
                  <a:srgbClr val="272525"/>
                </a:solidFill>
                <a:latin typeface="Source Serif Pro"/>
                <a:ea typeface="Source Serif Pro"/>
                <a:cs typeface="Source Serif Pro"/>
                <a:sym typeface="Source Serif Pro"/>
              </a:rPr>
              <a:t>Destek</a:t>
            </a:r>
          </a:p>
        </p:txBody>
      </p:sp>
      <p:sp>
        <p:nvSpPr>
          <p:cNvPr name="TextBox 13" id="13"/>
          <p:cNvSpPr txBox="true"/>
          <p:nvPr/>
        </p:nvSpPr>
        <p:spPr>
          <a:xfrm rot="0">
            <a:off x="9335244" y="8206325"/>
            <a:ext cx="3838724" cy="1290161"/>
          </a:xfrm>
          <a:prstGeom prst="rect">
            <a:avLst/>
          </a:prstGeom>
        </p:spPr>
        <p:txBody>
          <a:bodyPr anchor="t" rtlCol="false" tIns="0" lIns="0" bIns="0" rIns="0">
            <a:spAutoFit/>
          </a:bodyPr>
          <a:lstStyle/>
          <a:p>
            <a:pPr algn="l">
              <a:lnSpc>
                <a:spcPts val="3506"/>
              </a:lnSpc>
            </a:pPr>
            <a:r>
              <a:rPr lang="en-US" sz="2199" spc="-43">
                <a:solidFill>
                  <a:srgbClr val="272525"/>
                </a:solidFill>
                <a:latin typeface="Source Sans Pro"/>
                <a:ea typeface="Source Sans Pro"/>
                <a:cs typeface="Source Sans Pro"/>
                <a:sym typeface="Source Sans Pro"/>
              </a:rPr>
              <a:t>Çocukları hedeflerine ulaşmalarında ve zorluklarla başa çıkmalarında destekleme.</a:t>
            </a:r>
          </a:p>
        </p:txBody>
      </p:sp>
      <p:sp>
        <p:nvSpPr>
          <p:cNvPr name="Freeform 14" id="14" descr="preencoded.png"/>
          <p:cNvSpPr/>
          <p:nvPr/>
        </p:nvSpPr>
        <p:spPr>
          <a:xfrm flipH="false" flipV="false" rot="0">
            <a:off x="13556456" y="6871485"/>
            <a:ext cx="637580" cy="637580"/>
          </a:xfrm>
          <a:custGeom>
            <a:avLst/>
            <a:gdLst/>
            <a:ahLst/>
            <a:cxnLst/>
            <a:rect r="r" b="b" t="t" l="l"/>
            <a:pathLst>
              <a:path h="637580" w="637580">
                <a:moveTo>
                  <a:pt x="0" y="0"/>
                </a:moveTo>
                <a:lnTo>
                  <a:pt x="637580" y="0"/>
                </a:lnTo>
                <a:lnTo>
                  <a:pt x="637580" y="637580"/>
                </a:lnTo>
                <a:lnTo>
                  <a:pt x="0" y="637580"/>
                </a:lnTo>
                <a:lnTo>
                  <a:pt x="0" y="0"/>
                </a:lnTo>
                <a:close/>
              </a:path>
            </a:pathLst>
          </a:custGeom>
          <a:blipFill>
            <a:blip r:embed="rId7"/>
            <a:stretch>
              <a:fillRect l="0" t="0" r="0" b="0"/>
            </a:stretch>
          </a:blipFill>
        </p:spPr>
      </p:sp>
      <p:sp>
        <p:nvSpPr>
          <p:cNvPr name="TextBox 15" id="15"/>
          <p:cNvSpPr txBox="true"/>
          <p:nvPr/>
        </p:nvSpPr>
        <p:spPr>
          <a:xfrm rot="0">
            <a:off x="13556456" y="7754483"/>
            <a:ext cx="3000673" cy="387153"/>
          </a:xfrm>
          <a:prstGeom prst="rect">
            <a:avLst/>
          </a:prstGeom>
        </p:spPr>
        <p:txBody>
          <a:bodyPr anchor="t" rtlCol="false" tIns="0" lIns="0" bIns="0" rIns="0">
            <a:spAutoFit/>
          </a:bodyPr>
          <a:lstStyle/>
          <a:p>
            <a:pPr algn="l">
              <a:lnSpc>
                <a:spcPts val="3191"/>
              </a:lnSpc>
            </a:pPr>
            <a:r>
              <a:rPr lang="en-US" sz="2512" spc="-51">
                <a:solidFill>
                  <a:srgbClr val="272525"/>
                </a:solidFill>
                <a:latin typeface="Source Serif Pro"/>
                <a:ea typeface="Source Serif Pro"/>
                <a:cs typeface="Source Serif Pro"/>
                <a:sym typeface="Source Serif Pro"/>
              </a:rPr>
              <a:t>Sorumluluk</a:t>
            </a:r>
          </a:p>
        </p:txBody>
      </p:sp>
      <p:sp>
        <p:nvSpPr>
          <p:cNvPr name="TextBox 16" id="16"/>
          <p:cNvSpPr txBox="true"/>
          <p:nvPr/>
        </p:nvSpPr>
        <p:spPr>
          <a:xfrm rot="0">
            <a:off x="13556456" y="8206325"/>
            <a:ext cx="3838873" cy="1728311"/>
          </a:xfrm>
          <a:prstGeom prst="rect">
            <a:avLst/>
          </a:prstGeom>
        </p:spPr>
        <p:txBody>
          <a:bodyPr anchor="t" rtlCol="false" tIns="0" lIns="0" bIns="0" rIns="0">
            <a:spAutoFit/>
          </a:bodyPr>
          <a:lstStyle/>
          <a:p>
            <a:pPr algn="l">
              <a:lnSpc>
                <a:spcPts val="3506"/>
              </a:lnSpc>
            </a:pPr>
            <a:r>
              <a:rPr lang="en-US" sz="2199" spc="-43">
                <a:solidFill>
                  <a:srgbClr val="272525"/>
                </a:solidFill>
                <a:latin typeface="Source Sans Pro"/>
                <a:ea typeface="Source Sans Pro"/>
                <a:cs typeface="Source Sans Pro"/>
                <a:sym typeface="Source Sans Pro"/>
              </a:rPr>
              <a:t>Çocuklara uygun yaşta sorumluluklar verme ve görevlerini yerine getirmelerini sağlama.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983456" y="215900"/>
            <a:ext cx="16275844" cy="812800"/>
          </a:xfrm>
          <a:prstGeom prst="rect">
            <a:avLst/>
          </a:prstGeom>
        </p:spPr>
        <p:txBody>
          <a:bodyPr anchor="t" rtlCol="false" tIns="0" lIns="0" bIns="0" rIns="0">
            <a:spAutoFit/>
          </a:bodyPr>
          <a:lstStyle/>
          <a:p>
            <a:pPr algn="l">
              <a:lnSpc>
                <a:spcPts val="6500"/>
              </a:lnSpc>
            </a:pPr>
            <a:r>
              <a:rPr lang="en-US" b="true" sz="5187" spc="-103">
                <a:solidFill>
                  <a:srgbClr val="000000"/>
                </a:solidFill>
                <a:latin typeface="Source Serif Pro Bold"/>
                <a:ea typeface="Source Serif Pro Bold"/>
                <a:cs typeface="Source Serif Pro Bold"/>
                <a:sym typeface="Source Serif Pro Bold"/>
              </a:rPr>
              <a:t>Demokratik Tutumun Çocuk Üzerindeki Etkileri</a:t>
            </a:r>
          </a:p>
        </p:txBody>
      </p:sp>
      <p:sp>
        <p:nvSpPr>
          <p:cNvPr name="TextBox 3" id="3"/>
          <p:cNvSpPr txBox="true"/>
          <p:nvPr/>
        </p:nvSpPr>
        <p:spPr>
          <a:xfrm rot="0">
            <a:off x="938213" y="936029"/>
            <a:ext cx="16321087" cy="2623821"/>
          </a:xfrm>
          <a:prstGeom prst="rect">
            <a:avLst/>
          </a:prstGeom>
        </p:spPr>
        <p:txBody>
          <a:bodyPr anchor="t" rtlCol="false" tIns="0" lIns="0" bIns="0" rIns="0">
            <a:spAutoFit/>
          </a:bodyPr>
          <a:lstStyle/>
          <a:p>
            <a:pPr algn="l">
              <a:lnSpc>
                <a:spcPts val="5259"/>
              </a:lnSpc>
            </a:pPr>
            <a:r>
              <a:rPr lang="en-US" sz="3287" spc="-65">
                <a:solidFill>
                  <a:srgbClr val="272525"/>
                </a:solidFill>
                <a:latin typeface="Source Sans Pro"/>
                <a:ea typeface="Source Sans Pro"/>
                <a:cs typeface="Source Sans Pro"/>
                <a:sym typeface="Source Sans Pro"/>
              </a:rPr>
              <a:t>Demokratik anne baba tutumu, çocukların sağlıklı bir şekilde gelişmelerine, kendine güven duymalarına ve toplumun aktif üyeleri olmalarına yardımcı olur. Çocuklar, ebeveynlerinin desteğini ve güvenini hissederek özgüvenli, bağımsız ve sorumluluk sahibi bireyler olarak yetişirler.</a:t>
            </a:r>
          </a:p>
        </p:txBody>
      </p:sp>
      <p:sp>
        <p:nvSpPr>
          <p:cNvPr name="Freeform 4" id="4" descr="preencoded.png"/>
          <p:cNvSpPr/>
          <p:nvPr/>
        </p:nvSpPr>
        <p:spPr>
          <a:xfrm flipH="false" flipV="false" rot="0">
            <a:off x="983456" y="3578901"/>
            <a:ext cx="5159276" cy="3188642"/>
          </a:xfrm>
          <a:custGeom>
            <a:avLst/>
            <a:gdLst/>
            <a:ahLst/>
            <a:cxnLst/>
            <a:rect r="r" b="b" t="t" l="l"/>
            <a:pathLst>
              <a:path h="3188642" w="5159276">
                <a:moveTo>
                  <a:pt x="0" y="0"/>
                </a:moveTo>
                <a:lnTo>
                  <a:pt x="5159276" y="0"/>
                </a:lnTo>
                <a:lnTo>
                  <a:pt x="5159276" y="3188642"/>
                </a:lnTo>
                <a:lnTo>
                  <a:pt x="0" y="3188642"/>
                </a:lnTo>
                <a:lnTo>
                  <a:pt x="0" y="0"/>
                </a:lnTo>
                <a:close/>
              </a:path>
            </a:pathLst>
          </a:custGeom>
          <a:blipFill>
            <a:blip r:embed="rId3"/>
            <a:stretch>
              <a:fillRect l="0" t="-3" r="0" b="-3"/>
            </a:stretch>
          </a:blipFill>
        </p:spPr>
      </p:sp>
      <p:sp>
        <p:nvSpPr>
          <p:cNvPr name="TextBox 5" id="5"/>
          <p:cNvSpPr txBox="true"/>
          <p:nvPr/>
        </p:nvSpPr>
        <p:spPr>
          <a:xfrm rot="0">
            <a:off x="983456" y="7006381"/>
            <a:ext cx="3305919" cy="451423"/>
          </a:xfrm>
          <a:prstGeom prst="rect">
            <a:avLst/>
          </a:prstGeom>
        </p:spPr>
        <p:txBody>
          <a:bodyPr anchor="t" rtlCol="false" tIns="0" lIns="0" bIns="0" rIns="0">
            <a:spAutoFit/>
          </a:bodyPr>
          <a:lstStyle/>
          <a:p>
            <a:pPr algn="l">
              <a:lnSpc>
                <a:spcPts val="3630"/>
              </a:lnSpc>
            </a:pPr>
            <a:r>
              <a:rPr lang="en-US" b="true" sz="2862" spc="-58">
                <a:solidFill>
                  <a:srgbClr val="272525"/>
                </a:solidFill>
                <a:latin typeface="Source Serif Pro Bold"/>
                <a:ea typeface="Source Serif Pro Bold"/>
                <a:cs typeface="Source Serif Pro Bold"/>
                <a:sym typeface="Source Serif Pro Bold"/>
              </a:rPr>
              <a:t>Akademik Başarı</a:t>
            </a:r>
          </a:p>
        </p:txBody>
      </p:sp>
      <p:sp>
        <p:nvSpPr>
          <p:cNvPr name="TextBox 6" id="6"/>
          <p:cNvSpPr txBox="true"/>
          <p:nvPr/>
        </p:nvSpPr>
        <p:spPr>
          <a:xfrm rot="0">
            <a:off x="983456" y="7511802"/>
            <a:ext cx="5159276" cy="1988185"/>
          </a:xfrm>
          <a:prstGeom prst="rect">
            <a:avLst/>
          </a:prstGeom>
        </p:spPr>
        <p:txBody>
          <a:bodyPr anchor="t" rtlCol="false" tIns="0" lIns="0" bIns="0" rIns="0">
            <a:spAutoFit/>
          </a:bodyPr>
          <a:lstStyle/>
          <a:p>
            <a:pPr algn="l">
              <a:lnSpc>
                <a:spcPts val="3979"/>
              </a:lnSpc>
            </a:pPr>
            <a:r>
              <a:rPr lang="en-US" sz="2487" spc="-49">
                <a:solidFill>
                  <a:srgbClr val="272525"/>
                </a:solidFill>
                <a:latin typeface="Source Sans Pro"/>
                <a:ea typeface="Source Sans Pro"/>
                <a:cs typeface="Source Sans Pro"/>
                <a:sym typeface="Source Sans Pro"/>
              </a:rPr>
              <a:t>Çocuklar, hedefleri ve hedefleri için sorumluluk almaları teşvik edildiği için öğrenmeye daha istekli olurlar. Akademik başarıları artar.</a:t>
            </a:r>
          </a:p>
        </p:txBody>
      </p:sp>
      <p:sp>
        <p:nvSpPr>
          <p:cNvPr name="Freeform 7" id="7" descr="preencoded.png"/>
          <p:cNvSpPr/>
          <p:nvPr/>
        </p:nvSpPr>
        <p:spPr>
          <a:xfrm flipH="false" flipV="false" rot="0">
            <a:off x="6564214" y="3569376"/>
            <a:ext cx="5159425" cy="3188642"/>
          </a:xfrm>
          <a:custGeom>
            <a:avLst/>
            <a:gdLst/>
            <a:ahLst/>
            <a:cxnLst/>
            <a:rect r="r" b="b" t="t" l="l"/>
            <a:pathLst>
              <a:path h="3188642" w="5159425">
                <a:moveTo>
                  <a:pt x="0" y="0"/>
                </a:moveTo>
                <a:lnTo>
                  <a:pt x="5159425" y="0"/>
                </a:lnTo>
                <a:lnTo>
                  <a:pt x="5159425" y="3188642"/>
                </a:lnTo>
                <a:lnTo>
                  <a:pt x="0" y="3188642"/>
                </a:lnTo>
                <a:lnTo>
                  <a:pt x="0" y="0"/>
                </a:lnTo>
                <a:close/>
              </a:path>
            </a:pathLst>
          </a:custGeom>
          <a:blipFill>
            <a:blip r:embed="rId4"/>
            <a:stretch>
              <a:fillRect l="0" t="-4" r="0" b="-4"/>
            </a:stretch>
          </a:blipFill>
        </p:spPr>
      </p:sp>
      <p:sp>
        <p:nvSpPr>
          <p:cNvPr name="TextBox 8" id="8"/>
          <p:cNvSpPr txBox="true"/>
          <p:nvPr/>
        </p:nvSpPr>
        <p:spPr>
          <a:xfrm rot="0">
            <a:off x="6564214" y="7006381"/>
            <a:ext cx="3305919" cy="451423"/>
          </a:xfrm>
          <a:prstGeom prst="rect">
            <a:avLst/>
          </a:prstGeom>
        </p:spPr>
        <p:txBody>
          <a:bodyPr anchor="t" rtlCol="false" tIns="0" lIns="0" bIns="0" rIns="0">
            <a:spAutoFit/>
          </a:bodyPr>
          <a:lstStyle/>
          <a:p>
            <a:pPr algn="l">
              <a:lnSpc>
                <a:spcPts val="3630"/>
              </a:lnSpc>
            </a:pPr>
            <a:r>
              <a:rPr lang="en-US" b="true" sz="2862" spc="-58">
                <a:solidFill>
                  <a:srgbClr val="272525"/>
                </a:solidFill>
                <a:latin typeface="Source Serif Pro Bold"/>
                <a:ea typeface="Source Serif Pro Bold"/>
                <a:cs typeface="Source Serif Pro Bold"/>
                <a:sym typeface="Source Serif Pro Bold"/>
              </a:rPr>
              <a:t>Sosyal Beceriler</a:t>
            </a:r>
          </a:p>
        </p:txBody>
      </p:sp>
      <p:sp>
        <p:nvSpPr>
          <p:cNvPr name="TextBox 9" id="9"/>
          <p:cNvSpPr txBox="true"/>
          <p:nvPr/>
        </p:nvSpPr>
        <p:spPr>
          <a:xfrm rot="0">
            <a:off x="6564214" y="7511802"/>
            <a:ext cx="5159425" cy="1988185"/>
          </a:xfrm>
          <a:prstGeom prst="rect">
            <a:avLst/>
          </a:prstGeom>
        </p:spPr>
        <p:txBody>
          <a:bodyPr anchor="t" rtlCol="false" tIns="0" lIns="0" bIns="0" rIns="0">
            <a:spAutoFit/>
          </a:bodyPr>
          <a:lstStyle/>
          <a:p>
            <a:pPr algn="l">
              <a:lnSpc>
                <a:spcPts val="3979"/>
              </a:lnSpc>
            </a:pPr>
            <a:r>
              <a:rPr lang="en-US" sz="2487" spc="-49">
                <a:solidFill>
                  <a:srgbClr val="272525"/>
                </a:solidFill>
                <a:latin typeface="Source Sans Pro"/>
                <a:ea typeface="Source Sans Pro"/>
                <a:cs typeface="Source Sans Pro"/>
                <a:sym typeface="Source Sans Pro"/>
              </a:rPr>
              <a:t>Çocuklar, başkalarının düşüncelerine değer vermeyi öğrenerek sağlıklı sosyal ilişkiler kurarlar. Empati kurabilme ve iletişim becerileri gelişir.</a:t>
            </a:r>
          </a:p>
        </p:txBody>
      </p:sp>
      <p:sp>
        <p:nvSpPr>
          <p:cNvPr name="Freeform 10" id="10" descr="preencoded.png"/>
          <p:cNvSpPr/>
          <p:nvPr/>
        </p:nvSpPr>
        <p:spPr>
          <a:xfrm flipH="false" flipV="false" rot="0">
            <a:off x="12145119" y="3549179"/>
            <a:ext cx="5159425" cy="3188642"/>
          </a:xfrm>
          <a:custGeom>
            <a:avLst/>
            <a:gdLst/>
            <a:ahLst/>
            <a:cxnLst/>
            <a:rect r="r" b="b" t="t" l="l"/>
            <a:pathLst>
              <a:path h="3188642" w="5159425">
                <a:moveTo>
                  <a:pt x="0" y="0"/>
                </a:moveTo>
                <a:lnTo>
                  <a:pt x="5159425" y="0"/>
                </a:lnTo>
                <a:lnTo>
                  <a:pt x="5159425" y="3188642"/>
                </a:lnTo>
                <a:lnTo>
                  <a:pt x="0" y="3188642"/>
                </a:lnTo>
                <a:lnTo>
                  <a:pt x="0" y="0"/>
                </a:lnTo>
                <a:close/>
              </a:path>
            </a:pathLst>
          </a:custGeom>
          <a:blipFill>
            <a:blip r:embed="rId5"/>
            <a:stretch>
              <a:fillRect l="0" t="-4" r="0" b="-4"/>
            </a:stretch>
          </a:blipFill>
        </p:spPr>
      </p:sp>
      <p:sp>
        <p:nvSpPr>
          <p:cNvPr name="TextBox 11" id="11"/>
          <p:cNvSpPr txBox="true"/>
          <p:nvPr/>
        </p:nvSpPr>
        <p:spPr>
          <a:xfrm rot="0">
            <a:off x="12145119" y="7006381"/>
            <a:ext cx="3974888" cy="451423"/>
          </a:xfrm>
          <a:prstGeom prst="rect">
            <a:avLst/>
          </a:prstGeom>
        </p:spPr>
        <p:txBody>
          <a:bodyPr anchor="t" rtlCol="false" tIns="0" lIns="0" bIns="0" rIns="0">
            <a:spAutoFit/>
          </a:bodyPr>
          <a:lstStyle/>
          <a:p>
            <a:pPr algn="l">
              <a:lnSpc>
                <a:spcPts val="3630"/>
              </a:lnSpc>
            </a:pPr>
            <a:r>
              <a:rPr lang="en-US" b="true" sz="2862" spc="-58">
                <a:solidFill>
                  <a:srgbClr val="272525"/>
                </a:solidFill>
                <a:latin typeface="Source Serif Pro Bold"/>
                <a:ea typeface="Source Serif Pro Bold"/>
                <a:cs typeface="Source Serif Pro Bold"/>
                <a:sym typeface="Source Serif Pro Bold"/>
              </a:rPr>
              <a:t>Özgüven ve Bağımsızlık</a:t>
            </a:r>
          </a:p>
        </p:txBody>
      </p:sp>
      <p:sp>
        <p:nvSpPr>
          <p:cNvPr name="TextBox 12" id="12"/>
          <p:cNvSpPr txBox="true"/>
          <p:nvPr/>
        </p:nvSpPr>
        <p:spPr>
          <a:xfrm rot="0">
            <a:off x="12145119" y="7511802"/>
            <a:ext cx="5159425" cy="1988185"/>
          </a:xfrm>
          <a:prstGeom prst="rect">
            <a:avLst/>
          </a:prstGeom>
        </p:spPr>
        <p:txBody>
          <a:bodyPr anchor="t" rtlCol="false" tIns="0" lIns="0" bIns="0" rIns="0">
            <a:spAutoFit/>
          </a:bodyPr>
          <a:lstStyle/>
          <a:p>
            <a:pPr algn="l">
              <a:lnSpc>
                <a:spcPts val="3979"/>
              </a:lnSpc>
            </a:pPr>
            <a:r>
              <a:rPr lang="en-US" sz="2487" spc="-49">
                <a:solidFill>
                  <a:srgbClr val="272525"/>
                </a:solidFill>
                <a:latin typeface="Source Sans Pro"/>
                <a:ea typeface="Source Sans Pro"/>
                <a:cs typeface="Source Sans Pro"/>
                <a:sym typeface="Source Sans Pro"/>
              </a:rPr>
              <a:t>Çocuklar, kendi kararlarını vermeleri ve kendi hayatlarında sorumluluk almaları teşvik edildiği için özgüvenli ve bağımsız bireyler olarak yetişirler.</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3549551"/>
          </a:xfrm>
          <a:custGeom>
            <a:avLst/>
            <a:gdLst/>
            <a:ahLst/>
            <a:cxnLst/>
            <a:rect r="r" b="b" t="t" l="l"/>
            <a:pathLst>
              <a:path h="3549551" w="18288000">
                <a:moveTo>
                  <a:pt x="0" y="0"/>
                </a:moveTo>
                <a:lnTo>
                  <a:pt x="18288000" y="0"/>
                </a:lnTo>
                <a:lnTo>
                  <a:pt x="18288000" y="3549551"/>
                </a:lnTo>
                <a:lnTo>
                  <a:pt x="0" y="3549551"/>
                </a:lnTo>
                <a:lnTo>
                  <a:pt x="0" y="0"/>
                </a:lnTo>
                <a:close/>
              </a:path>
            </a:pathLst>
          </a:custGeom>
          <a:blipFill>
            <a:blip r:embed="rId3"/>
            <a:stretch>
              <a:fillRect l="0" t="-46" r="0" b="-46"/>
            </a:stretch>
          </a:blipFill>
        </p:spPr>
      </p:sp>
      <p:sp>
        <p:nvSpPr>
          <p:cNvPr name="TextBox 3" id="3"/>
          <p:cNvSpPr txBox="true"/>
          <p:nvPr/>
        </p:nvSpPr>
        <p:spPr>
          <a:xfrm rot="0">
            <a:off x="993874" y="4311402"/>
            <a:ext cx="9148019" cy="854274"/>
          </a:xfrm>
          <a:prstGeom prst="rect">
            <a:avLst/>
          </a:prstGeom>
        </p:spPr>
        <p:txBody>
          <a:bodyPr anchor="t" rtlCol="false" tIns="0" lIns="0" bIns="0" rIns="0">
            <a:spAutoFit/>
          </a:bodyPr>
          <a:lstStyle/>
          <a:p>
            <a:pPr algn="l">
              <a:lnSpc>
                <a:spcPts val="6562"/>
              </a:lnSpc>
            </a:pPr>
            <a:r>
              <a:rPr lang="en-US" sz="5250" spc="-105">
                <a:solidFill>
                  <a:srgbClr val="000000"/>
                </a:solidFill>
                <a:latin typeface="Source Serif Pro"/>
                <a:ea typeface="Source Serif Pro"/>
                <a:cs typeface="Source Serif Pro"/>
                <a:sym typeface="Source Serif Pro"/>
              </a:rPr>
              <a:t>Etkili İletişim İçin Temel İlkeler</a:t>
            </a:r>
          </a:p>
        </p:txBody>
      </p:sp>
      <p:grpSp>
        <p:nvGrpSpPr>
          <p:cNvPr name="Group 4" id="4"/>
          <p:cNvGrpSpPr/>
          <p:nvPr/>
        </p:nvGrpSpPr>
        <p:grpSpPr>
          <a:xfrm rot="0">
            <a:off x="989111" y="5393085"/>
            <a:ext cx="648444" cy="648444"/>
            <a:chOff x="0" y="0"/>
            <a:chExt cx="864592" cy="864592"/>
          </a:xfrm>
        </p:grpSpPr>
        <p:sp>
          <p:nvSpPr>
            <p:cNvPr name="Freeform 5" id="5"/>
            <p:cNvSpPr/>
            <p:nvPr/>
          </p:nvSpPr>
          <p:spPr>
            <a:xfrm flipH="false" flipV="false" rot="0">
              <a:off x="6350" y="6350"/>
              <a:ext cx="851916" cy="851916"/>
            </a:xfrm>
            <a:custGeom>
              <a:avLst/>
              <a:gdLst/>
              <a:ahLst/>
              <a:cxnLst/>
              <a:rect r="r" b="b" t="t" l="l"/>
              <a:pathLst>
                <a:path h="851916" w="851916">
                  <a:moveTo>
                    <a:pt x="0" y="159004"/>
                  </a:moveTo>
                  <a:cubicBezTo>
                    <a:pt x="0" y="71247"/>
                    <a:pt x="71247" y="0"/>
                    <a:pt x="159004" y="0"/>
                  </a:cubicBezTo>
                  <a:lnTo>
                    <a:pt x="692912" y="0"/>
                  </a:lnTo>
                  <a:cubicBezTo>
                    <a:pt x="780796" y="0"/>
                    <a:pt x="851916" y="71247"/>
                    <a:pt x="851916" y="159004"/>
                  </a:cubicBezTo>
                  <a:lnTo>
                    <a:pt x="851916" y="692912"/>
                  </a:lnTo>
                  <a:cubicBezTo>
                    <a:pt x="851916" y="780796"/>
                    <a:pt x="780669" y="851916"/>
                    <a:pt x="692912" y="851916"/>
                  </a:cubicBezTo>
                  <a:lnTo>
                    <a:pt x="159004" y="851916"/>
                  </a:lnTo>
                  <a:cubicBezTo>
                    <a:pt x="71247" y="851916"/>
                    <a:pt x="0" y="780669"/>
                    <a:pt x="0" y="692912"/>
                  </a:cubicBezTo>
                  <a:close/>
                </a:path>
              </a:pathLst>
            </a:custGeom>
            <a:solidFill>
              <a:srgbClr val="F0D4F7"/>
            </a:solidFill>
          </p:spPr>
        </p:sp>
        <p:sp>
          <p:nvSpPr>
            <p:cNvPr name="Freeform 6" id="6"/>
            <p:cNvSpPr/>
            <p:nvPr/>
          </p:nvSpPr>
          <p:spPr>
            <a:xfrm flipH="false" flipV="false" rot="0">
              <a:off x="0" y="0"/>
              <a:ext cx="864616" cy="864616"/>
            </a:xfrm>
            <a:custGeom>
              <a:avLst/>
              <a:gdLst/>
              <a:ahLst/>
              <a:cxnLst/>
              <a:rect r="r" b="b" t="t" l="l"/>
              <a:pathLst>
                <a:path h="864616" w="864616">
                  <a:moveTo>
                    <a:pt x="0" y="165354"/>
                  </a:moveTo>
                  <a:cubicBezTo>
                    <a:pt x="0" y="74041"/>
                    <a:pt x="74041" y="0"/>
                    <a:pt x="165354" y="0"/>
                  </a:cubicBezTo>
                  <a:lnTo>
                    <a:pt x="699262" y="0"/>
                  </a:lnTo>
                  <a:lnTo>
                    <a:pt x="699262" y="6350"/>
                  </a:lnTo>
                  <a:lnTo>
                    <a:pt x="699262" y="0"/>
                  </a:lnTo>
                  <a:lnTo>
                    <a:pt x="699262" y="6350"/>
                  </a:lnTo>
                  <a:lnTo>
                    <a:pt x="699262" y="0"/>
                  </a:lnTo>
                  <a:cubicBezTo>
                    <a:pt x="790575" y="0"/>
                    <a:pt x="864616" y="74041"/>
                    <a:pt x="864616" y="165354"/>
                  </a:cubicBezTo>
                  <a:lnTo>
                    <a:pt x="858266" y="165354"/>
                  </a:lnTo>
                  <a:lnTo>
                    <a:pt x="864616" y="165354"/>
                  </a:lnTo>
                  <a:lnTo>
                    <a:pt x="864616" y="699262"/>
                  </a:lnTo>
                  <a:lnTo>
                    <a:pt x="858266" y="699262"/>
                  </a:lnTo>
                  <a:lnTo>
                    <a:pt x="864616" y="699262"/>
                  </a:lnTo>
                  <a:cubicBezTo>
                    <a:pt x="864616" y="790575"/>
                    <a:pt x="790575" y="864616"/>
                    <a:pt x="699262" y="864616"/>
                  </a:cubicBezTo>
                  <a:lnTo>
                    <a:pt x="699262" y="858266"/>
                  </a:lnTo>
                  <a:lnTo>
                    <a:pt x="699262" y="864616"/>
                  </a:lnTo>
                  <a:lnTo>
                    <a:pt x="165354" y="864616"/>
                  </a:lnTo>
                  <a:lnTo>
                    <a:pt x="165354" y="858266"/>
                  </a:lnTo>
                  <a:lnTo>
                    <a:pt x="165354" y="864616"/>
                  </a:lnTo>
                  <a:cubicBezTo>
                    <a:pt x="74041" y="864616"/>
                    <a:pt x="0" y="790575"/>
                    <a:pt x="0" y="699262"/>
                  </a:cubicBezTo>
                  <a:lnTo>
                    <a:pt x="0" y="165354"/>
                  </a:lnTo>
                  <a:lnTo>
                    <a:pt x="6350" y="165354"/>
                  </a:lnTo>
                  <a:lnTo>
                    <a:pt x="0" y="165354"/>
                  </a:lnTo>
                  <a:moveTo>
                    <a:pt x="12700" y="165354"/>
                  </a:moveTo>
                  <a:lnTo>
                    <a:pt x="12700" y="699262"/>
                  </a:lnTo>
                  <a:lnTo>
                    <a:pt x="6350" y="699262"/>
                  </a:lnTo>
                  <a:lnTo>
                    <a:pt x="12700" y="699262"/>
                  </a:lnTo>
                  <a:cubicBezTo>
                    <a:pt x="12700" y="783590"/>
                    <a:pt x="81026" y="851916"/>
                    <a:pt x="165354" y="851916"/>
                  </a:cubicBezTo>
                  <a:lnTo>
                    <a:pt x="699262" y="851916"/>
                  </a:lnTo>
                  <a:cubicBezTo>
                    <a:pt x="783590" y="851916"/>
                    <a:pt x="851916" y="783590"/>
                    <a:pt x="851916" y="699262"/>
                  </a:cubicBezTo>
                  <a:lnTo>
                    <a:pt x="851916" y="165354"/>
                  </a:lnTo>
                  <a:cubicBezTo>
                    <a:pt x="851916" y="81026"/>
                    <a:pt x="783590" y="12700"/>
                    <a:pt x="699262" y="12700"/>
                  </a:cubicBezTo>
                  <a:lnTo>
                    <a:pt x="165354" y="12700"/>
                  </a:lnTo>
                  <a:lnTo>
                    <a:pt x="165354" y="6350"/>
                  </a:lnTo>
                  <a:lnTo>
                    <a:pt x="165354" y="12700"/>
                  </a:lnTo>
                  <a:cubicBezTo>
                    <a:pt x="81026" y="12700"/>
                    <a:pt x="12700" y="81026"/>
                    <a:pt x="12700" y="165354"/>
                  </a:cubicBezTo>
                  <a:close/>
                </a:path>
              </a:pathLst>
            </a:custGeom>
            <a:solidFill>
              <a:srgbClr val="D6BADD"/>
            </a:solidFill>
          </p:spPr>
        </p:sp>
      </p:grpSp>
      <p:sp>
        <p:nvSpPr>
          <p:cNvPr name="TextBox 7" id="7"/>
          <p:cNvSpPr txBox="true"/>
          <p:nvPr/>
        </p:nvSpPr>
        <p:spPr>
          <a:xfrm rot="0">
            <a:off x="1213097" y="5592961"/>
            <a:ext cx="200471" cy="485140"/>
          </a:xfrm>
          <a:prstGeom prst="rect">
            <a:avLst/>
          </a:prstGeom>
        </p:spPr>
        <p:txBody>
          <a:bodyPr anchor="t" rtlCol="false" tIns="0" lIns="0" bIns="0" rIns="0">
            <a:spAutoFit/>
          </a:bodyPr>
          <a:lstStyle/>
          <a:p>
            <a:pPr algn="ctr">
              <a:lnSpc>
                <a:spcPts val="3724"/>
              </a:lnSpc>
            </a:pPr>
            <a:r>
              <a:rPr lang="en-US" sz="3724" spc="-75">
                <a:solidFill>
                  <a:srgbClr val="272525"/>
                </a:solidFill>
                <a:latin typeface="Source Serif Pro"/>
                <a:ea typeface="Source Serif Pro"/>
                <a:cs typeface="Source Serif Pro"/>
                <a:sym typeface="Source Serif Pro"/>
              </a:rPr>
              <a:t>1</a:t>
            </a:r>
          </a:p>
        </p:txBody>
      </p:sp>
      <p:sp>
        <p:nvSpPr>
          <p:cNvPr name="TextBox 8" id="8"/>
          <p:cNvSpPr txBox="true"/>
          <p:nvPr/>
        </p:nvSpPr>
        <p:spPr>
          <a:xfrm rot="0">
            <a:off x="1916757" y="5388322"/>
            <a:ext cx="4962472" cy="498747"/>
          </a:xfrm>
          <a:prstGeom prst="rect">
            <a:avLst/>
          </a:prstGeom>
        </p:spPr>
        <p:txBody>
          <a:bodyPr anchor="t" rtlCol="false" tIns="0" lIns="0" bIns="0" rIns="0">
            <a:spAutoFit/>
          </a:bodyPr>
          <a:lstStyle/>
          <a:p>
            <a:pPr algn="l">
              <a:lnSpc>
                <a:spcPts val="3992"/>
              </a:lnSpc>
            </a:pPr>
            <a:r>
              <a:rPr lang="en-US" b="true" sz="3224" spc="-64">
                <a:solidFill>
                  <a:srgbClr val="272525"/>
                </a:solidFill>
                <a:latin typeface="Source Serif Pro Bold"/>
                <a:ea typeface="Source Serif Pro Bold"/>
                <a:cs typeface="Source Serif Pro Bold"/>
                <a:sym typeface="Source Serif Pro Bold"/>
              </a:rPr>
              <a:t>Açık ve net konuşmak</a:t>
            </a:r>
          </a:p>
        </p:txBody>
      </p:sp>
      <p:sp>
        <p:nvSpPr>
          <p:cNvPr name="TextBox 9" id="9"/>
          <p:cNvSpPr txBox="true"/>
          <p:nvPr/>
        </p:nvSpPr>
        <p:spPr>
          <a:xfrm rot="0">
            <a:off x="1916757" y="5871419"/>
            <a:ext cx="7085260" cy="1677081"/>
          </a:xfrm>
          <a:prstGeom prst="rect">
            <a:avLst/>
          </a:prstGeom>
        </p:spPr>
        <p:txBody>
          <a:bodyPr anchor="t" rtlCol="false" tIns="0" lIns="0" bIns="0" rIns="0">
            <a:spAutoFit/>
          </a:bodyPr>
          <a:lstStyle/>
          <a:p>
            <a:pPr algn="l">
              <a:lnSpc>
                <a:spcPts val="4539"/>
              </a:lnSpc>
            </a:pPr>
            <a:r>
              <a:rPr lang="en-US" sz="2787" spc="-57">
                <a:solidFill>
                  <a:srgbClr val="272525"/>
                </a:solidFill>
                <a:latin typeface="Source Sans Pro"/>
                <a:ea typeface="Source Sans Pro"/>
                <a:cs typeface="Source Sans Pro"/>
                <a:sym typeface="Source Sans Pro"/>
              </a:rPr>
              <a:t>Duygularınızı ve düşüncelerinizi açık ve net bir şekilde ifade edin. Karşı tarafın anlaması için çaba gösterin.</a:t>
            </a:r>
          </a:p>
        </p:txBody>
      </p:sp>
      <p:grpSp>
        <p:nvGrpSpPr>
          <p:cNvPr name="Group 10" id="10"/>
          <p:cNvGrpSpPr/>
          <p:nvPr/>
        </p:nvGrpSpPr>
        <p:grpSpPr>
          <a:xfrm rot="0">
            <a:off x="9281220" y="5393085"/>
            <a:ext cx="648444" cy="648444"/>
            <a:chOff x="0" y="0"/>
            <a:chExt cx="864592" cy="864592"/>
          </a:xfrm>
        </p:grpSpPr>
        <p:sp>
          <p:nvSpPr>
            <p:cNvPr name="Freeform 11" id="11"/>
            <p:cNvSpPr/>
            <p:nvPr/>
          </p:nvSpPr>
          <p:spPr>
            <a:xfrm flipH="false" flipV="false" rot="0">
              <a:off x="6350" y="6350"/>
              <a:ext cx="851916" cy="851916"/>
            </a:xfrm>
            <a:custGeom>
              <a:avLst/>
              <a:gdLst/>
              <a:ahLst/>
              <a:cxnLst/>
              <a:rect r="r" b="b" t="t" l="l"/>
              <a:pathLst>
                <a:path h="851916" w="851916">
                  <a:moveTo>
                    <a:pt x="0" y="159004"/>
                  </a:moveTo>
                  <a:cubicBezTo>
                    <a:pt x="0" y="71247"/>
                    <a:pt x="71247" y="0"/>
                    <a:pt x="159004" y="0"/>
                  </a:cubicBezTo>
                  <a:lnTo>
                    <a:pt x="692912" y="0"/>
                  </a:lnTo>
                  <a:cubicBezTo>
                    <a:pt x="780796" y="0"/>
                    <a:pt x="851916" y="71247"/>
                    <a:pt x="851916" y="159004"/>
                  </a:cubicBezTo>
                  <a:lnTo>
                    <a:pt x="851916" y="692912"/>
                  </a:lnTo>
                  <a:cubicBezTo>
                    <a:pt x="851916" y="780796"/>
                    <a:pt x="780669" y="851916"/>
                    <a:pt x="692912" y="851916"/>
                  </a:cubicBezTo>
                  <a:lnTo>
                    <a:pt x="159004" y="851916"/>
                  </a:lnTo>
                  <a:cubicBezTo>
                    <a:pt x="71247" y="851916"/>
                    <a:pt x="0" y="780669"/>
                    <a:pt x="0" y="692912"/>
                  </a:cubicBezTo>
                  <a:close/>
                </a:path>
              </a:pathLst>
            </a:custGeom>
            <a:solidFill>
              <a:srgbClr val="F0D4F7"/>
            </a:solidFill>
          </p:spPr>
        </p:sp>
        <p:sp>
          <p:nvSpPr>
            <p:cNvPr name="Freeform 12" id="12"/>
            <p:cNvSpPr/>
            <p:nvPr/>
          </p:nvSpPr>
          <p:spPr>
            <a:xfrm flipH="false" flipV="false" rot="0">
              <a:off x="0" y="0"/>
              <a:ext cx="864616" cy="864616"/>
            </a:xfrm>
            <a:custGeom>
              <a:avLst/>
              <a:gdLst/>
              <a:ahLst/>
              <a:cxnLst/>
              <a:rect r="r" b="b" t="t" l="l"/>
              <a:pathLst>
                <a:path h="864616" w="864616">
                  <a:moveTo>
                    <a:pt x="0" y="165354"/>
                  </a:moveTo>
                  <a:cubicBezTo>
                    <a:pt x="0" y="74041"/>
                    <a:pt x="74041" y="0"/>
                    <a:pt x="165354" y="0"/>
                  </a:cubicBezTo>
                  <a:lnTo>
                    <a:pt x="699262" y="0"/>
                  </a:lnTo>
                  <a:lnTo>
                    <a:pt x="699262" y="6350"/>
                  </a:lnTo>
                  <a:lnTo>
                    <a:pt x="699262" y="0"/>
                  </a:lnTo>
                  <a:lnTo>
                    <a:pt x="699262" y="6350"/>
                  </a:lnTo>
                  <a:lnTo>
                    <a:pt x="699262" y="0"/>
                  </a:lnTo>
                  <a:cubicBezTo>
                    <a:pt x="790575" y="0"/>
                    <a:pt x="864616" y="74041"/>
                    <a:pt x="864616" y="165354"/>
                  </a:cubicBezTo>
                  <a:lnTo>
                    <a:pt x="858266" y="165354"/>
                  </a:lnTo>
                  <a:lnTo>
                    <a:pt x="864616" y="165354"/>
                  </a:lnTo>
                  <a:lnTo>
                    <a:pt x="864616" y="699262"/>
                  </a:lnTo>
                  <a:lnTo>
                    <a:pt x="858266" y="699262"/>
                  </a:lnTo>
                  <a:lnTo>
                    <a:pt x="864616" y="699262"/>
                  </a:lnTo>
                  <a:cubicBezTo>
                    <a:pt x="864616" y="790575"/>
                    <a:pt x="790575" y="864616"/>
                    <a:pt x="699262" y="864616"/>
                  </a:cubicBezTo>
                  <a:lnTo>
                    <a:pt x="699262" y="858266"/>
                  </a:lnTo>
                  <a:lnTo>
                    <a:pt x="699262" y="864616"/>
                  </a:lnTo>
                  <a:lnTo>
                    <a:pt x="165354" y="864616"/>
                  </a:lnTo>
                  <a:lnTo>
                    <a:pt x="165354" y="858266"/>
                  </a:lnTo>
                  <a:lnTo>
                    <a:pt x="165354" y="864616"/>
                  </a:lnTo>
                  <a:cubicBezTo>
                    <a:pt x="74041" y="864616"/>
                    <a:pt x="0" y="790575"/>
                    <a:pt x="0" y="699262"/>
                  </a:cubicBezTo>
                  <a:lnTo>
                    <a:pt x="0" y="165354"/>
                  </a:lnTo>
                  <a:lnTo>
                    <a:pt x="6350" y="165354"/>
                  </a:lnTo>
                  <a:lnTo>
                    <a:pt x="0" y="165354"/>
                  </a:lnTo>
                  <a:moveTo>
                    <a:pt x="12700" y="165354"/>
                  </a:moveTo>
                  <a:lnTo>
                    <a:pt x="12700" y="699262"/>
                  </a:lnTo>
                  <a:lnTo>
                    <a:pt x="6350" y="699262"/>
                  </a:lnTo>
                  <a:lnTo>
                    <a:pt x="12700" y="699262"/>
                  </a:lnTo>
                  <a:cubicBezTo>
                    <a:pt x="12700" y="783590"/>
                    <a:pt x="81026" y="851916"/>
                    <a:pt x="165354" y="851916"/>
                  </a:cubicBezTo>
                  <a:lnTo>
                    <a:pt x="699262" y="851916"/>
                  </a:lnTo>
                  <a:cubicBezTo>
                    <a:pt x="783590" y="851916"/>
                    <a:pt x="851916" y="783590"/>
                    <a:pt x="851916" y="699262"/>
                  </a:cubicBezTo>
                  <a:lnTo>
                    <a:pt x="851916" y="165354"/>
                  </a:lnTo>
                  <a:cubicBezTo>
                    <a:pt x="851916" y="81026"/>
                    <a:pt x="783590" y="12700"/>
                    <a:pt x="699262" y="12700"/>
                  </a:cubicBezTo>
                  <a:lnTo>
                    <a:pt x="165354" y="12700"/>
                  </a:lnTo>
                  <a:lnTo>
                    <a:pt x="165354" y="6350"/>
                  </a:lnTo>
                  <a:lnTo>
                    <a:pt x="165354" y="12700"/>
                  </a:lnTo>
                  <a:cubicBezTo>
                    <a:pt x="81026" y="12700"/>
                    <a:pt x="12700" y="81026"/>
                    <a:pt x="12700" y="165354"/>
                  </a:cubicBezTo>
                  <a:close/>
                </a:path>
              </a:pathLst>
            </a:custGeom>
            <a:solidFill>
              <a:srgbClr val="D6BADD"/>
            </a:solidFill>
          </p:spPr>
        </p:sp>
      </p:grpSp>
      <p:sp>
        <p:nvSpPr>
          <p:cNvPr name="TextBox 13" id="13"/>
          <p:cNvSpPr txBox="true"/>
          <p:nvPr/>
        </p:nvSpPr>
        <p:spPr>
          <a:xfrm rot="0">
            <a:off x="9505206" y="5592961"/>
            <a:ext cx="200471" cy="485140"/>
          </a:xfrm>
          <a:prstGeom prst="rect">
            <a:avLst/>
          </a:prstGeom>
        </p:spPr>
        <p:txBody>
          <a:bodyPr anchor="t" rtlCol="false" tIns="0" lIns="0" bIns="0" rIns="0">
            <a:spAutoFit/>
          </a:bodyPr>
          <a:lstStyle/>
          <a:p>
            <a:pPr algn="ctr">
              <a:lnSpc>
                <a:spcPts val="3724"/>
              </a:lnSpc>
            </a:pPr>
            <a:r>
              <a:rPr lang="en-US" sz="3724" spc="-75">
                <a:solidFill>
                  <a:srgbClr val="272525"/>
                </a:solidFill>
                <a:latin typeface="Source Serif Pro"/>
                <a:ea typeface="Source Serif Pro"/>
                <a:cs typeface="Source Serif Pro"/>
                <a:sym typeface="Source Serif Pro"/>
              </a:rPr>
              <a:t>2</a:t>
            </a:r>
          </a:p>
        </p:txBody>
      </p:sp>
      <p:sp>
        <p:nvSpPr>
          <p:cNvPr name="TextBox 14" id="14"/>
          <p:cNvSpPr txBox="true"/>
          <p:nvPr/>
        </p:nvSpPr>
        <p:spPr>
          <a:xfrm rot="0">
            <a:off x="10208865" y="5388323"/>
            <a:ext cx="3340745" cy="498747"/>
          </a:xfrm>
          <a:prstGeom prst="rect">
            <a:avLst/>
          </a:prstGeom>
        </p:spPr>
        <p:txBody>
          <a:bodyPr anchor="t" rtlCol="false" tIns="0" lIns="0" bIns="0" rIns="0">
            <a:spAutoFit/>
          </a:bodyPr>
          <a:lstStyle/>
          <a:p>
            <a:pPr algn="l">
              <a:lnSpc>
                <a:spcPts val="3992"/>
              </a:lnSpc>
            </a:pPr>
            <a:r>
              <a:rPr lang="en-US" b="true" sz="3224" spc="-64">
                <a:solidFill>
                  <a:srgbClr val="272525"/>
                </a:solidFill>
                <a:latin typeface="Source Serif Pro Bold"/>
                <a:ea typeface="Source Serif Pro Bold"/>
                <a:cs typeface="Source Serif Pro Bold"/>
                <a:sym typeface="Source Serif Pro Bold"/>
              </a:rPr>
              <a:t>Aktif dinleme</a:t>
            </a:r>
          </a:p>
        </p:txBody>
      </p:sp>
      <p:sp>
        <p:nvSpPr>
          <p:cNvPr name="TextBox 15" id="15"/>
          <p:cNvSpPr txBox="true"/>
          <p:nvPr/>
        </p:nvSpPr>
        <p:spPr>
          <a:xfrm rot="0">
            <a:off x="10208865" y="5871419"/>
            <a:ext cx="7085260" cy="1105581"/>
          </a:xfrm>
          <a:prstGeom prst="rect">
            <a:avLst/>
          </a:prstGeom>
        </p:spPr>
        <p:txBody>
          <a:bodyPr anchor="t" rtlCol="false" tIns="0" lIns="0" bIns="0" rIns="0">
            <a:spAutoFit/>
          </a:bodyPr>
          <a:lstStyle/>
          <a:p>
            <a:pPr algn="l">
              <a:lnSpc>
                <a:spcPts val="4539"/>
              </a:lnSpc>
            </a:pPr>
            <a:r>
              <a:rPr lang="en-US" sz="2787" spc="-57">
                <a:solidFill>
                  <a:srgbClr val="272525"/>
                </a:solidFill>
                <a:latin typeface="Source Sans Pro"/>
                <a:ea typeface="Source Sans Pro"/>
                <a:cs typeface="Source Sans Pro"/>
                <a:sym typeface="Source Sans Pro"/>
              </a:rPr>
              <a:t>Karşı tarafı dikkatle dinleyin, sadece kelimeleri değil, duygusal mesajları da anlamaya çalışın.</a:t>
            </a:r>
          </a:p>
        </p:txBody>
      </p:sp>
      <p:grpSp>
        <p:nvGrpSpPr>
          <p:cNvPr name="Group 16" id="16"/>
          <p:cNvGrpSpPr/>
          <p:nvPr/>
        </p:nvGrpSpPr>
        <p:grpSpPr>
          <a:xfrm rot="0">
            <a:off x="989111" y="8175959"/>
            <a:ext cx="648444" cy="648444"/>
            <a:chOff x="0" y="0"/>
            <a:chExt cx="864592" cy="864592"/>
          </a:xfrm>
        </p:grpSpPr>
        <p:sp>
          <p:nvSpPr>
            <p:cNvPr name="Freeform 17" id="17"/>
            <p:cNvSpPr/>
            <p:nvPr/>
          </p:nvSpPr>
          <p:spPr>
            <a:xfrm flipH="false" flipV="false" rot="0">
              <a:off x="6350" y="6350"/>
              <a:ext cx="851916" cy="851916"/>
            </a:xfrm>
            <a:custGeom>
              <a:avLst/>
              <a:gdLst/>
              <a:ahLst/>
              <a:cxnLst/>
              <a:rect r="r" b="b" t="t" l="l"/>
              <a:pathLst>
                <a:path h="851916" w="851916">
                  <a:moveTo>
                    <a:pt x="0" y="159004"/>
                  </a:moveTo>
                  <a:cubicBezTo>
                    <a:pt x="0" y="71247"/>
                    <a:pt x="71247" y="0"/>
                    <a:pt x="159004" y="0"/>
                  </a:cubicBezTo>
                  <a:lnTo>
                    <a:pt x="692912" y="0"/>
                  </a:lnTo>
                  <a:cubicBezTo>
                    <a:pt x="780796" y="0"/>
                    <a:pt x="851916" y="71247"/>
                    <a:pt x="851916" y="159004"/>
                  </a:cubicBezTo>
                  <a:lnTo>
                    <a:pt x="851916" y="692912"/>
                  </a:lnTo>
                  <a:cubicBezTo>
                    <a:pt x="851916" y="780796"/>
                    <a:pt x="780669" y="851916"/>
                    <a:pt x="692912" y="851916"/>
                  </a:cubicBezTo>
                  <a:lnTo>
                    <a:pt x="159004" y="851916"/>
                  </a:lnTo>
                  <a:cubicBezTo>
                    <a:pt x="71247" y="851916"/>
                    <a:pt x="0" y="780669"/>
                    <a:pt x="0" y="692912"/>
                  </a:cubicBezTo>
                  <a:close/>
                </a:path>
              </a:pathLst>
            </a:custGeom>
            <a:solidFill>
              <a:srgbClr val="F0D4F7"/>
            </a:solidFill>
          </p:spPr>
        </p:sp>
        <p:sp>
          <p:nvSpPr>
            <p:cNvPr name="Freeform 18" id="18"/>
            <p:cNvSpPr/>
            <p:nvPr/>
          </p:nvSpPr>
          <p:spPr>
            <a:xfrm flipH="false" flipV="false" rot="0">
              <a:off x="0" y="0"/>
              <a:ext cx="864616" cy="864616"/>
            </a:xfrm>
            <a:custGeom>
              <a:avLst/>
              <a:gdLst/>
              <a:ahLst/>
              <a:cxnLst/>
              <a:rect r="r" b="b" t="t" l="l"/>
              <a:pathLst>
                <a:path h="864616" w="864616">
                  <a:moveTo>
                    <a:pt x="0" y="165354"/>
                  </a:moveTo>
                  <a:cubicBezTo>
                    <a:pt x="0" y="74041"/>
                    <a:pt x="74041" y="0"/>
                    <a:pt x="165354" y="0"/>
                  </a:cubicBezTo>
                  <a:lnTo>
                    <a:pt x="699262" y="0"/>
                  </a:lnTo>
                  <a:lnTo>
                    <a:pt x="699262" y="6350"/>
                  </a:lnTo>
                  <a:lnTo>
                    <a:pt x="699262" y="0"/>
                  </a:lnTo>
                  <a:lnTo>
                    <a:pt x="699262" y="6350"/>
                  </a:lnTo>
                  <a:lnTo>
                    <a:pt x="699262" y="0"/>
                  </a:lnTo>
                  <a:cubicBezTo>
                    <a:pt x="790575" y="0"/>
                    <a:pt x="864616" y="74041"/>
                    <a:pt x="864616" y="165354"/>
                  </a:cubicBezTo>
                  <a:lnTo>
                    <a:pt x="858266" y="165354"/>
                  </a:lnTo>
                  <a:lnTo>
                    <a:pt x="864616" y="165354"/>
                  </a:lnTo>
                  <a:lnTo>
                    <a:pt x="864616" y="699262"/>
                  </a:lnTo>
                  <a:lnTo>
                    <a:pt x="858266" y="699262"/>
                  </a:lnTo>
                  <a:lnTo>
                    <a:pt x="864616" y="699262"/>
                  </a:lnTo>
                  <a:cubicBezTo>
                    <a:pt x="864616" y="790575"/>
                    <a:pt x="790575" y="864616"/>
                    <a:pt x="699262" y="864616"/>
                  </a:cubicBezTo>
                  <a:lnTo>
                    <a:pt x="699262" y="858266"/>
                  </a:lnTo>
                  <a:lnTo>
                    <a:pt x="699262" y="864616"/>
                  </a:lnTo>
                  <a:lnTo>
                    <a:pt x="165354" y="864616"/>
                  </a:lnTo>
                  <a:lnTo>
                    <a:pt x="165354" y="858266"/>
                  </a:lnTo>
                  <a:lnTo>
                    <a:pt x="165354" y="864616"/>
                  </a:lnTo>
                  <a:cubicBezTo>
                    <a:pt x="74041" y="864616"/>
                    <a:pt x="0" y="790575"/>
                    <a:pt x="0" y="699262"/>
                  </a:cubicBezTo>
                  <a:lnTo>
                    <a:pt x="0" y="165354"/>
                  </a:lnTo>
                  <a:lnTo>
                    <a:pt x="6350" y="165354"/>
                  </a:lnTo>
                  <a:lnTo>
                    <a:pt x="0" y="165354"/>
                  </a:lnTo>
                  <a:moveTo>
                    <a:pt x="12700" y="165354"/>
                  </a:moveTo>
                  <a:lnTo>
                    <a:pt x="12700" y="699262"/>
                  </a:lnTo>
                  <a:lnTo>
                    <a:pt x="6350" y="699262"/>
                  </a:lnTo>
                  <a:lnTo>
                    <a:pt x="12700" y="699262"/>
                  </a:lnTo>
                  <a:cubicBezTo>
                    <a:pt x="12700" y="783590"/>
                    <a:pt x="81026" y="851916"/>
                    <a:pt x="165354" y="851916"/>
                  </a:cubicBezTo>
                  <a:lnTo>
                    <a:pt x="699262" y="851916"/>
                  </a:lnTo>
                  <a:cubicBezTo>
                    <a:pt x="783590" y="851916"/>
                    <a:pt x="851916" y="783590"/>
                    <a:pt x="851916" y="699262"/>
                  </a:cubicBezTo>
                  <a:lnTo>
                    <a:pt x="851916" y="165354"/>
                  </a:lnTo>
                  <a:cubicBezTo>
                    <a:pt x="851916" y="81026"/>
                    <a:pt x="783590" y="12700"/>
                    <a:pt x="699262" y="12700"/>
                  </a:cubicBezTo>
                  <a:lnTo>
                    <a:pt x="165354" y="12700"/>
                  </a:lnTo>
                  <a:lnTo>
                    <a:pt x="165354" y="6350"/>
                  </a:lnTo>
                  <a:lnTo>
                    <a:pt x="165354" y="12700"/>
                  </a:lnTo>
                  <a:cubicBezTo>
                    <a:pt x="81026" y="12700"/>
                    <a:pt x="12700" y="81026"/>
                    <a:pt x="12700" y="165354"/>
                  </a:cubicBezTo>
                  <a:close/>
                </a:path>
              </a:pathLst>
            </a:custGeom>
            <a:solidFill>
              <a:srgbClr val="D6BADD"/>
            </a:solidFill>
          </p:spPr>
        </p:sp>
      </p:grpSp>
      <p:sp>
        <p:nvSpPr>
          <p:cNvPr name="TextBox 19" id="19"/>
          <p:cNvSpPr txBox="true"/>
          <p:nvPr/>
        </p:nvSpPr>
        <p:spPr>
          <a:xfrm rot="0">
            <a:off x="1213097" y="8375835"/>
            <a:ext cx="200471" cy="485140"/>
          </a:xfrm>
          <a:prstGeom prst="rect">
            <a:avLst/>
          </a:prstGeom>
        </p:spPr>
        <p:txBody>
          <a:bodyPr anchor="t" rtlCol="false" tIns="0" lIns="0" bIns="0" rIns="0">
            <a:spAutoFit/>
          </a:bodyPr>
          <a:lstStyle/>
          <a:p>
            <a:pPr algn="ctr">
              <a:lnSpc>
                <a:spcPts val="3724"/>
              </a:lnSpc>
            </a:pPr>
            <a:r>
              <a:rPr lang="en-US" sz="3724" spc="-75">
                <a:solidFill>
                  <a:srgbClr val="272525"/>
                </a:solidFill>
                <a:latin typeface="Source Serif Pro"/>
                <a:ea typeface="Source Serif Pro"/>
                <a:cs typeface="Source Serif Pro"/>
                <a:sym typeface="Source Serif Pro"/>
              </a:rPr>
              <a:t>3</a:t>
            </a:r>
          </a:p>
        </p:txBody>
      </p:sp>
      <p:sp>
        <p:nvSpPr>
          <p:cNvPr name="TextBox 20" id="20"/>
          <p:cNvSpPr txBox="true"/>
          <p:nvPr/>
        </p:nvSpPr>
        <p:spPr>
          <a:xfrm rot="0">
            <a:off x="1916757" y="8171196"/>
            <a:ext cx="3340745" cy="498747"/>
          </a:xfrm>
          <a:prstGeom prst="rect">
            <a:avLst/>
          </a:prstGeom>
        </p:spPr>
        <p:txBody>
          <a:bodyPr anchor="t" rtlCol="false" tIns="0" lIns="0" bIns="0" rIns="0">
            <a:spAutoFit/>
          </a:bodyPr>
          <a:lstStyle/>
          <a:p>
            <a:pPr algn="l">
              <a:lnSpc>
                <a:spcPts val="3992"/>
              </a:lnSpc>
            </a:pPr>
            <a:r>
              <a:rPr lang="en-US" b="true" sz="3224" spc="-64">
                <a:solidFill>
                  <a:srgbClr val="272525"/>
                </a:solidFill>
                <a:latin typeface="Source Serif Pro Bold"/>
                <a:ea typeface="Source Serif Pro Bold"/>
                <a:cs typeface="Source Serif Pro Bold"/>
                <a:sym typeface="Source Serif Pro Bold"/>
              </a:rPr>
              <a:t>Empati kurmak</a:t>
            </a:r>
          </a:p>
        </p:txBody>
      </p:sp>
      <p:sp>
        <p:nvSpPr>
          <p:cNvPr name="TextBox 21" id="21"/>
          <p:cNvSpPr txBox="true"/>
          <p:nvPr/>
        </p:nvSpPr>
        <p:spPr>
          <a:xfrm rot="0">
            <a:off x="1916757" y="8654292"/>
            <a:ext cx="7085260" cy="1105581"/>
          </a:xfrm>
          <a:prstGeom prst="rect">
            <a:avLst/>
          </a:prstGeom>
        </p:spPr>
        <p:txBody>
          <a:bodyPr anchor="t" rtlCol="false" tIns="0" lIns="0" bIns="0" rIns="0">
            <a:spAutoFit/>
          </a:bodyPr>
          <a:lstStyle/>
          <a:p>
            <a:pPr algn="l">
              <a:lnSpc>
                <a:spcPts val="4539"/>
              </a:lnSpc>
            </a:pPr>
            <a:r>
              <a:rPr lang="en-US" sz="2787" spc="-57">
                <a:solidFill>
                  <a:srgbClr val="272525"/>
                </a:solidFill>
                <a:latin typeface="Source Sans Pro"/>
                <a:ea typeface="Source Sans Pro"/>
                <a:cs typeface="Source Sans Pro"/>
                <a:sym typeface="Source Sans Pro"/>
              </a:rPr>
              <a:t>Karşı tarafın bakış açısını anlamaya çalışın, duygularına saygı duyun.</a:t>
            </a:r>
          </a:p>
        </p:txBody>
      </p:sp>
      <p:grpSp>
        <p:nvGrpSpPr>
          <p:cNvPr name="Group 22" id="22"/>
          <p:cNvGrpSpPr/>
          <p:nvPr/>
        </p:nvGrpSpPr>
        <p:grpSpPr>
          <a:xfrm rot="0">
            <a:off x="9281220" y="8175959"/>
            <a:ext cx="648444" cy="648444"/>
            <a:chOff x="0" y="0"/>
            <a:chExt cx="864592" cy="864592"/>
          </a:xfrm>
        </p:grpSpPr>
        <p:sp>
          <p:nvSpPr>
            <p:cNvPr name="Freeform 23" id="23"/>
            <p:cNvSpPr/>
            <p:nvPr/>
          </p:nvSpPr>
          <p:spPr>
            <a:xfrm flipH="false" flipV="false" rot="0">
              <a:off x="6350" y="6350"/>
              <a:ext cx="851916" cy="851916"/>
            </a:xfrm>
            <a:custGeom>
              <a:avLst/>
              <a:gdLst/>
              <a:ahLst/>
              <a:cxnLst/>
              <a:rect r="r" b="b" t="t" l="l"/>
              <a:pathLst>
                <a:path h="851916" w="851916">
                  <a:moveTo>
                    <a:pt x="0" y="159004"/>
                  </a:moveTo>
                  <a:cubicBezTo>
                    <a:pt x="0" y="71247"/>
                    <a:pt x="71247" y="0"/>
                    <a:pt x="159004" y="0"/>
                  </a:cubicBezTo>
                  <a:lnTo>
                    <a:pt x="692912" y="0"/>
                  </a:lnTo>
                  <a:cubicBezTo>
                    <a:pt x="780796" y="0"/>
                    <a:pt x="851916" y="71247"/>
                    <a:pt x="851916" y="159004"/>
                  </a:cubicBezTo>
                  <a:lnTo>
                    <a:pt x="851916" y="692912"/>
                  </a:lnTo>
                  <a:cubicBezTo>
                    <a:pt x="851916" y="780796"/>
                    <a:pt x="780669" y="851916"/>
                    <a:pt x="692912" y="851916"/>
                  </a:cubicBezTo>
                  <a:lnTo>
                    <a:pt x="159004" y="851916"/>
                  </a:lnTo>
                  <a:cubicBezTo>
                    <a:pt x="71247" y="851916"/>
                    <a:pt x="0" y="780669"/>
                    <a:pt x="0" y="692912"/>
                  </a:cubicBezTo>
                  <a:close/>
                </a:path>
              </a:pathLst>
            </a:custGeom>
            <a:solidFill>
              <a:srgbClr val="F0D4F7"/>
            </a:solidFill>
          </p:spPr>
        </p:sp>
        <p:sp>
          <p:nvSpPr>
            <p:cNvPr name="Freeform 24" id="24"/>
            <p:cNvSpPr/>
            <p:nvPr/>
          </p:nvSpPr>
          <p:spPr>
            <a:xfrm flipH="false" flipV="false" rot="0">
              <a:off x="0" y="0"/>
              <a:ext cx="864616" cy="864616"/>
            </a:xfrm>
            <a:custGeom>
              <a:avLst/>
              <a:gdLst/>
              <a:ahLst/>
              <a:cxnLst/>
              <a:rect r="r" b="b" t="t" l="l"/>
              <a:pathLst>
                <a:path h="864616" w="864616">
                  <a:moveTo>
                    <a:pt x="0" y="165354"/>
                  </a:moveTo>
                  <a:cubicBezTo>
                    <a:pt x="0" y="74041"/>
                    <a:pt x="74041" y="0"/>
                    <a:pt x="165354" y="0"/>
                  </a:cubicBezTo>
                  <a:lnTo>
                    <a:pt x="699262" y="0"/>
                  </a:lnTo>
                  <a:lnTo>
                    <a:pt x="699262" y="6350"/>
                  </a:lnTo>
                  <a:lnTo>
                    <a:pt x="699262" y="0"/>
                  </a:lnTo>
                  <a:lnTo>
                    <a:pt x="699262" y="6350"/>
                  </a:lnTo>
                  <a:lnTo>
                    <a:pt x="699262" y="0"/>
                  </a:lnTo>
                  <a:cubicBezTo>
                    <a:pt x="790575" y="0"/>
                    <a:pt x="864616" y="74041"/>
                    <a:pt x="864616" y="165354"/>
                  </a:cubicBezTo>
                  <a:lnTo>
                    <a:pt x="858266" y="165354"/>
                  </a:lnTo>
                  <a:lnTo>
                    <a:pt x="864616" y="165354"/>
                  </a:lnTo>
                  <a:lnTo>
                    <a:pt x="864616" y="699262"/>
                  </a:lnTo>
                  <a:lnTo>
                    <a:pt x="858266" y="699262"/>
                  </a:lnTo>
                  <a:lnTo>
                    <a:pt x="864616" y="699262"/>
                  </a:lnTo>
                  <a:cubicBezTo>
                    <a:pt x="864616" y="790575"/>
                    <a:pt x="790575" y="864616"/>
                    <a:pt x="699262" y="864616"/>
                  </a:cubicBezTo>
                  <a:lnTo>
                    <a:pt x="699262" y="858266"/>
                  </a:lnTo>
                  <a:lnTo>
                    <a:pt x="699262" y="864616"/>
                  </a:lnTo>
                  <a:lnTo>
                    <a:pt x="165354" y="864616"/>
                  </a:lnTo>
                  <a:lnTo>
                    <a:pt x="165354" y="858266"/>
                  </a:lnTo>
                  <a:lnTo>
                    <a:pt x="165354" y="864616"/>
                  </a:lnTo>
                  <a:cubicBezTo>
                    <a:pt x="74041" y="864616"/>
                    <a:pt x="0" y="790575"/>
                    <a:pt x="0" y="699262"/>
                  </a:cubicBezTo>
                  <a:lnTo>
                    <a:pt x="0" y="165354"/>
                  </a:lnTo>
                  <a:lnTo>
                    <a:pt x="6350" y="165354"/>
                  </a:lnTo>
                  <a:lnTo>
                    <a:pt x="0" y="165354"/>
                  </a:lnTo>
                  <a:moveTo>
                    <a:pt x="12700" y="165354"/>
                  </a:moveTo>
                  <a:lnTo>
                    <a:pt x="12700" y="699262"/>
                  </a:lnTo>
                  <a:lnTo>
                    <a:pt x="6350" y="699262"/>
                  </a:lnTo>
                  <a:lnTo>
                    <a:pt x="12700" y="699262"/>
                  </a:lnTo>
                  <a:cubicBezTo>
                    <a:pt x="12700" y="783590"/>
                    <a:pt x="81026" y="851916"/>
                    <a:pt x="165354" y="851916"/>
                  </a:cubicBezTo>
                  <a:lnTo>
                    <a:pt x="699262" y="851916"/>
                  </a:lnTo>
                  <a:cubicBezTo>
                    <a:pt x="783590" y="851916"/>
                    <a:pt x="851916" y="783590"/>
                    <a:pt x="851916" y="699262"/>
                  </a:cubicBezTo>
                  <a:lnTo>
                    <a:pt x="851916" y="165354"/>
                  </a:lnTo>
                  <a:cubicBezTo>
                    <a:pt x="851916" y="81026"/>
                    <a:pt x="783590" y="12700"/>
                    <a:pt x="699262" y="12700"/>
                  </a:cubicBezTo>
                  <a:lnTo>
                    <a:pt x="165354" y="12700"/>
                  </a:lnTo>
                  <a:lnTo>
                    <a:pt x="165354" y="6350"/>
                  </a:lnTo>
                  <a:lnTo>
                    <a:pt x="165354" y="12700"/>
                  </a:lnTo>
                  <a:cubicBezTo>
                    <a:pt x="81026" y="12700"/>
                    <a:pt x="12700" y="81026"/>
                    <a:pt x="12700" y="165354"/>
                  </a:cubicBezTo>
                  <a:close/>
                </a:path>
              </a:pathLst>
            </a:custGeom>
            <a:solidFill>
              <a:srgbClr val="D6BADD"/>
            </a:solidFill>
          </p:spPr>
        </p:sp>
      </p:grpSp>
      <p:sp>
        <p:nvSpPr>
          <p:cNvPr name="TextBox 25" id="25"/>
          <p:cNvSpPr txBox="true"/>
          <p:nvPr/>
        </p:nvSpPr>
        <p:spPr>
          <a:xfrm rot="0">
            <a:off x="9505206" y="8375835"/>
            <a:ext cx="200471" cy="485140"/>
          </a:xfrm>
          <a:prstGeom prst="rect">
            <a:avLst/>
          </a:prstGeom>
        </p:spPr>
        <p:txBody>
          <a:bodyPr anchor="t" rtlCol="false" tIns="0" lIns="0" bIns="0" rIns="0">
            <a:spAutoFit/>
          </a:bodyPr>
          <a:lstStyle/>
          <a:p>
            <a:pPr algn="ctr">
              <a:lnSpc>
                <a:spcPts val="3724"/>
              </a:lnSpc>
            </a:pPr>
            <a:r>
              <a:rPr lang="en-US" sz="3724" spc="-75">
                <a:solidFill>
                  <a:srgbClr val="272525"/>
                </a:solidFill>
                <a:latin typeface="Source Serif Pro"/>
                <a:ea typeface="Source Serif Pro"/>
                <a:cs typeface="Source Serif Pro"/>
                <a:sym typeface="Source Serif Pro"/>
              </a:rPr>
              <a:t>4</a:t>
            </a:r>
          </a:p>
        </p:txBody>
      </p:sp>
      <p:sp>
        <p:nvSpPr>
          <p:cNvPr name="TextBox 26" id="26"/>
          <p:cNvSpPr txBox="true"/>
          <p:nvPr/>
        </p:nvSpPr>
        <p:spPr>
          <a:xfrm rot="0">
            <a:off x="10205889" y="8222181"/>
            <a:ext cx="3340745" cy="498747"/>
          </a:xfrm>
          <a:prstGeom prst="rect">
            <a:avLst/>
          </a:prstGeom>
        </p:spPr>
        <p:txBody>
          <a:bodyPr anchor="t" rtlCol="false" tIns="0" lIns="0" bIns="0" rIns="0">
            <a:spAutoFit/>
          </a:bodyPr>
          <a:lstStyle/>
          <a:p>
            <a:pPr algn="l">
              <a:lnSpc>
                <a:spcPts val="3992"/>
              </a:lnSpc>
            </a:pPr>
            <a:r>
              <a:rPr lang="en-US" b="true" sz="3224" spc="-64">
                <a:solidFill>
                  <a:srgbClr val="272525"/>
                </a:solidFill>
                <a:latin typeface="Source Serif Pro Bold"/>
                <a:ea typeface="Source Serif Pro Bold"/>
                <a:cs typeface="Source Serif Pro Bold"/>
                <a:sym typeface="Source Serif Pro Bold"/>
              </a:rPr>
              <a:t>Saygılı iletişim</a:t>
            </a:r>
          </a:p>
        </p:txBody>
      </p:sp>
      <p:sp>
        <p:nvSpPr>
          <p:cNvPr name="TextBox 27" id="27"/>
          <p:cNvSpPr txBox="true"/>
          <p:nvPr/>
        </p:nvSpPr>
        <p:spPr>
          <a:xfrm rot="0">
            <a:off x="10208865" y="8654292"/>
            <a:ext cx="7085260" cy="1105581"/>
          </a:xfrm>
          <a:prstGeom prst="rect">
            <a:avLst/>
          </a:prstGeom>
        </p:spPr>
        <p:txBody>
          <a:bodyPr anchor="t" rtlCol="false" tIns="0" lIns="0" bIns="0" rIns="0">
            <a:spAutoFit/>
          </a:bodyPr>
          <a:lstStyle/>
          <a:p>
            <a:pPr algn="l">
              <a:lnSpc>
                <a:spcPts val="4539"/>
              </a:lnSpc>
            </a:pPr>
            <a:r>
              <a:rPr lang="en-US" sz="2787" spc="-57">
                <a:solidFill>
                  <a:srgbClr val="272525"/>
                </a:solidFill>
                <a:latin typeface="Source Sans Pro"/>
                <a:ea typeface="Source Sans Pro"/>
                <a:cs typeface="Source Sans Pro"/>
                <a:sym typeface="Source Sans Pro"/>
              </a:rPr>
              <a:t>Saygılı bir dil kullanın, karşılıklı saygı iletişimi güçlendirir.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5044696"/>
            <a:ext cx="18696821" cy="9357104"/>
          </a:xfrm>
          <a:custGeom>
            <a:avLst/>
            <a:gdLst/>
            <a:ahLst/>
            <a:cxnLst/>
            <a:rect r="r" b="b" t="t" l="l"/>
            <a:pathLst>
              <a:path h="9357104" w="18696821">
                <a:moveTo>
                  <a:pt x="0" y="0"/>
                </a:moveTo>
                <a:lnTo>
                  <a:pt x="18696821" y="0"/>
                </a:lnTo>
                <a:lnTo>
                  <a:pt x="18696821" y="9357104"/>
                </a:lnTo>
                <a:lnTo>
                  <a:pt x="0" y="9357104"/>
                </a:lnTo>
                <a:lnTo>
                  <a:pt x="0" y="0"/>
                </a:lnTo>
                <a:close/>
              </a:path>
            </a:pathLst>
          </a:custGeom>
          <a:blipFill>
            <a:blip r:embed="rId3"/>
            <a:stretch>
              <a:fillRect l="0" t="-172" r="0" b="-12222"/>
            </a:stretch>
          </a:blipFill>
        </p:spPr>
      </p:sp>
      <p:sp>
        <p:nvSpPr>
          <p:cNvPr name="TextBox 3" id="3"/>
          <p:cNvSpPr txBox="true"/>
          <p:nvPr/>
        </p:nvSpPr>
        <p:spPr>
          <a:xfrm rot="0">
            <a:off x="1048346" y="372168"/>
            <a:ext cx="15435237" cy="1671320"/>
          </a:xfrm>
          <a:prstGeom prst="rect">
            <a:avLst/>
          </a:prstGeom>
        </p:spPr>
        <p:txBody>
          <a:bodyPr anchor="t" rtlCol="false" tIns="0" lIns="0" bIns="0" rIns="0">
            <a:spAutoFit/>
          </a:bodyPr>
          <a:lstStyle/>
          <a:p>
            <a:pPr algn="ctr">
              <a:lnSpc>
                <a:spcPts val="6625"/>
              </a:lnSpc>
            </a:pPr>
            <a:r>
              <a:rPr lang="en-US" b="true" sz="5300" spc="-107">
                <a:solidFill>
                  <a:srgbClr val="000000"/>
                </a:solidFill>
                <a:latin typeface="Source Serif Pro Bold"/>
                <a:ea typeface="Source Serif Pro Bold"/>
                <a:cs typeface="Source Serif Pro Bold"/>
                <a:sym typeface="Source Serif Pro Bold"/>
              </a:rPr>
              <a:t>Ergenlik Döneminde Yaşanan İletişim Zorlukları</a:t>
            </a:r>
            <a:r>
              <a:rPr lang="en-US" b="true" sz="5300" spc="-107">
                <a:solidFill>
                  <a:srgbClr val="000000"/>
                </a:solidFill>
                <a:latin typeface="Source Serif Pro Bold"/>
                <a:ea typeface="Source Serif Pro Bold"/>
                <a:cs typeface="Source Serif Pro Bold"/>
                <a:sym typeface="Source Serif Pro Bold"/>
              </a:rPr>
              <a:t> ve Ergen Psikolojisini Anlamak</a:t>
            </a:r>
          </a:p>
        </p:txBody>
      </p:sp>
      <p:sp>
        <p:nvSpPr>
          <p:cNvPr name="TextBox 4" id="4"/>
          <p:cNvSpPr txBox="true"/>
          <p:nvPr/>
        </p:nvSpPr>
        <p:spPr>
          <a:xfrm rot="0">
            <a:off x="1038225" y="2089843"/>
            <a:ext cx="4246378" cy="512128"/>
          </a:xfrm>
          <a:prstGeom prst="rect">
            <a:avLst/>
          </a:prstGeom>
        </p:spPr>
        <p:txBody>
          <a:bodyPr anchor="t" rtlCol="false" tIns="0" lIns="0" bIns="0" rIns="0">
            <a:spAutoFit/>
          </a:bodyPr>
          <a:lstStyle/>
          <a:p>
            <a:pPr algn="l">
              <a:lnSpc>
                <a:spcPts val="4187"/>
              </a:lnSpc>
            </a:pPr>
            <a:r>
              <a:rPr lang="en-US" b="true" sz="3349" spc="-66">
                <a:solidFill>
                  <a:srgbClr val="000000"/>
                </a:solidFill>
                <a:latin typeface="Source Serif Pro Bold"/>
                <a:ea typeface="Source Serif Pro Bold"/>
                <a:cs typeface="Source Serif Pro Bold"/>
                <a:sym typeface="Source Serif Pro Bold"/>
              </a:rPr>
              <a:t>Bağımsızlık arayışı</a:t>
            </a:r>
          </a:p>
        </p:txBody>
      </p:sp>
      <p:sp>
        <p:nvSpPr>
          <p:cNvPr name="TextBox 5" id="5"/>
          <p:cNvSpPr txBox="true"/>
          <p:nvPr/>
        </p:nvSpPr>
        <p:spPr>
          <a:xfrm rot="0">
            <a:off x="1048346" y="2714623"/>
            <a:ext cx="4910732" cy="2330073"/>
          </a:xfrm>
          <a:prstGeom prst="rect">
            <a:avLst/>
          </a:prstGeom>
        </p:spPr>
        <p:txBody>
          <a:bodyPr anchor="t" rtlCol="false" tIns="0" lIns="0" bIns="0" rIns="0">
            <a:spAutoFit/>
          </a:bodyPr>
          <a:lstStyle/>
          <a:p>
            <a:pPr algn="l">
              <a:lnSpc>
                <a:spcPts val="4722"/>
              </a:lnSpc>
            </a:pPr>
            <a:r>
              <a:rPr lang="en-US" sz="2912" spc="-59">
                <a:solidFill>
                  <a:srgbClr val="272525"/>
                </a:solidFill>
                <a:latin typeface="Source Sans Pro"/>
                <a:ea typeface="Source Sans Pro"/>
                <a:cs typeface="Source Sans Pro"/>
                <a:sym typeface="Source Sans Pro"/>
              </a:rPr>
              <a:t>Ergenler, kendi kararlarını almak ve bağımsız hareket etmek isterler. Bu da çatışmalara yol açabilir.</a:t>
            </a:r>
          </a:p>
        </p:txBody>
      </p:sp>
      <p:sp>
        <p:nvSpPr>
          <p:cNvPr name="TextBox 6" id="6"/>
          <p:cNvSpPr txBox="true"/>
          <p:nvPr/>
        </p:nvSpPr>
        <p:spPr>
          <a:xfrm rot="0">
            <a:off x="6677053" y="2089843"/>
            <a:ext cx="3520231" cy="512128"/>
          </a:xfrm>
          <a:prstGeom prst="rect">
            <a:avLst/>
          </a:prstGeom>
        </p:spPr>
        <p:txBody>
          <a:bodyPr anchor="t" rtlCol="false" tIns="0" lIns="0" bIns="0" rIns="0">
            <a:spAutoFit/>
          </a:bodyPr>
          <a:lstStyle/>
          <a:p>
            <a:pPr algn="l">
              <a:lnSpc>
                <a:spcPts val="4187"/>
              </a:lnSpc>
            </a:pPr>
            <a:r>
              <a:rPr lang="en-US" b="true" sz="3349" spc="-66">
                <a:solidFill>
                  <a:srgbClr val="000000"/>
                </a:solidFill>
                <a:latin typeface="Source Serif Pro Bold"/>
                <a:ea typeface="Source Serif Pro Bold"/>
                <a:cs typeface="Source Serif Pro Bold"/>
                <a:sym typeface="Source Serif Pro Bold"/>
              </a:rPr>
              <a:t>Kimlik arayışı</a:t>
            </a:r>
          </a:p>
        </p:txBody>
      </p:sp>
      <p:sp>
        <p:nvSpPr>
          <p:cNvPr name="TextBox 7" id="7"/>
          <p:cNvSpPr txBox="true"/>
          <p:nvPr/>
        </p:nvSpPr>
        <p:spPr>
          <a:xfrm rot="0">
            <a:off x="6698458" y="2714623"/>
            <a:ext cx="4910732" cy="2920623"/>
          </a:xfrm>
          <a:prstGeom prst="rect">
            <a:avLst/>
          </a:prstGeom>
        </p:spPr>
        <p:txBody>
          <a:bodyPr anchor="t" rtlCol="false" tIns="0" lIns="0" bIns="0" rIns="0">
            <a:spAutoFit/>
          </a:bodyPr>
          <a:lstStyle/>
          <a:p>
            <a:pPr algn="l">
              <a:lnSpc>
                <a:spcPts val="4722"/>
              </a:lnSpc>
            </a:pPr>
            <a:r>
              <a:rPr lang="en-US" sz="2912" spc="-59">
                <a:solidFill>
                  <a:srgbClr val="272525"/>
                </a:solidFill>
                <a:latin typeface="Source Sans Pro"/>
                <a:ea typeface="Source Sans Pro"/>
                <a:cs typeface="Source Sans Pro"/>
                <a:sym typeface="Source Sans Pro"/>
              </a:rPr>
              <a:t>Ergenler, kim olduklarını keşfederken, aileleriyle çatışabilirler. Değişen ihtiyaçlar ve beklentiler iletişimde zorluk yaratabilir.</a:t>
            </a:r>
          </a:p>
        </p:txBody>
      </p:sp>
      <p:sp>
        <p:nvSpPr>
          <p:cNvPr name="TextBox 8" id="8"/>
          <p:cNvSpPr txBox="true"/>
          <p:nvPr/>
        </p:nvSpPr>
        <p:spPr>
          <a:xfrm rot="0">
            <a:off x="12348568" y="2089843"/>
            <a:ext cx="4910732" cy="512128"/>
          </a:xfrm>
          <a:prstGeom prst="rect">
            <a:avLst/>
          </a:prstGeom>
        </p:spPr>
        <p:txBody>
          <a:bodyPr anchor="t" rtlCol="false" tIns="0" lIns="0" bIns="0" rIns="0">
            <a:spAutoFit/>
          </a:bodyPr>
          <a:lstStyle/>
          <a:p>
            <a:pPr algn="l">
              <a:lnSpc>
                <a:spcPts val="4187"/>
              </a:lnSpc>
            </a:pPr>
            <a:r>
              <a:rPr lang="en-US" b="true" sz="3349" spc="-66">
                <a:solidFill>
                  <a:srgbClr val="000000"/>
                </a:solidFill>
                <a:latin typeface="Source Serif Pro Bold"/>
                <a:ea typeface="Source Serif Pro Bold"/>
                <a:cs typeface="Source Serif Pro Bold"/>
                <a:sym typeface="Source Serif Pro Bold"/>
              </a:rPr>
              <a:t>Duygusal dalgalanmalar</a:t>
            </a:r>
          </a:p>
        </p:txBody>
      </p:sp>
      <p:sp>
        <p:nvSpPr>
          <p:cNvPr name="TextBox 9" id="9"/>
          <p:cNvSpPr txBox="true"/>
          <p:nvPr/>
        </p:nvSpPr>
        <p:spPr>
          <a:xfrm rot="0">
            <a:off x="12348567" y="2714623"/>
            <a:ext cx="4910732" cy="2330073"/>
          </a:xfrm>
          <a:prstGeom prst="rect">
            <a:avLst/>
          </a:prstGeom>
        </p:spPr>
        <p:txBody>
          <a:bodyPr anchor="t" rtlCol="false" tIns="0" lIns="0" bIns="0" rIns="0">
            <a:spAutoFit/>
          </a:bodyPr>
          <a:lstStyle/>
          <a:p>
            <a:pPr algn="l">
              <a:lnSpc>
                <a:spcPts val="4722"/>
              </a:lnSpc>
            </a:pPr>
            <a:r>
              <a:rPr lang="en-US" sz="2912" spc="-59">
                <a:solidFill>
                  <a:srgbClr val="272525"/>
                </a:solidFill>
                <a:latin typeface="Source Sans Pro"/>
                <a:ea typeface="Source Sans Pro"/>
                <a:cs typeface="Source Sans Pro"/>
                <a:sym typeface="Source Sans Pro"/>
              </a:rPr>
              <a:t>Hormonal değişimler nedeniyle ergenler, yoğun duygusal dalgalanmalar yaşayabilirler. Bu da iletişimde zorluk çıkarabilir.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801570" y="396031"/>
            <a:ext cx="9110678" cy="2386965"/>
          </a:xfrm>
          <a:prstGeom prst="rect">
            <a:avLst/>
          </a:prstGeom>
        </p:spPr>
        <p:txBody>
          <a:bodyPr anchor="t" rtlCol="false" tIns="0" lIns="0" bIns="0" rIns="0">
            <a:spAutoFit/>
          </a:bodyPr>
          <a:lstStyle/>
          <a:p>
            <a:pPr algn="l">
              <a:lnSpc>
                <a:spcPts val="6374"/>
              </a:lnSpc>
            </a:pPr>
            <a:r>
              <a:rPr lang="en-US" b="true" sz="5099" spc="-103">
                <a:solidFill>
                  <a:srgbClr val="000000"/>
                </a:solidFill>
                <a:latin typeface="Source Serif Pro Bold"/>
                <a:ea typeface="Source Serif Pro Bold"/>
                <a:cs typeface="Source Serif Pro Bold"/>
                <a:sym typeface="Source Serif Pro Bold"/>
              </a:rPr>
              <a:t>Ergenlik Döneminde Yaşanan İletişim Zorlukları  ve </a:t>
            </a:r>
            <a:r>
              <a:rPr lang="en-US" b="true" sz="5099" spc="-103">
                <a:solidFill>
                  <a:srgbClr val="000000"/>
                </a:solidFill>
                <a:latin typeface="Source Serif Pro Bold"/>
                <a:ea typeface="Source Serif Pro Bold"/>
                <a:cs typeface="Source Serif Pro Bold"/>
                <a:sym typeface="Source Serif Pro Bold"/>
              </a:rPr>
              <a:t>Ergen Psikolojisini Anlamak</a:t>
            </a:r>
          </a:p>
        </p:txBody>
      </p:sp>
      <p:sp>
        <p:nvSpPr>
          <p:cNvPr name="TextBox 4" id="4"/>
          <p:cNvSpPr txBox="true"/>
          <p:nvPr/>
        </p:nvSpPr>
        <p:spPr>
          <a:xfrm rot="0">
            <a:off x="8328422" y="3241123"/>
            <a:ext cx="2879526" cy="512128"/>
          </a:xfrm>
          <a:prstGeom prst="rect">
            <a:avLst/>
          </a:prstGeom>
        </p:spPr>
        <p:txBody>
          <a:bodyPr anchor="t" rtlCol="false" tIns="0" lIns="0" bIns="0" rIns="0">
            <a:spAutoFit/>
          </a:bodyPr>
          <a:lstStyle/>
          <a:p>
            <a:pPr algn="l">
              <a:lnSpc>
                <a:spcPts val="4187"/>
              </a:lnSpc>
            </a:pPr>
            <a:r>
              <a:rPr lang="en-US" b="true" sz="3349" spc="-66">
                <a:solidFill>
                  <a:srgbClr val="272525"/>
                </a:solidFill>
                <a:latin typeface="Source Serif Pro Bold"/>
                <a:ea typeface="Source Serif Pro Bold"/>
                <a:cs typeface="Source Serif Pro Bold"/>
                <a:sym typeface="Source Serif Pro Bold"/>
              </a:rPr>
              <a:t>Sosyal baskılar</a:t>
            </a:r>
          </a:p>
        </p:txBody>
      </p:sp>
      <p:sp>
        <p:nvSpPr>
          <p:cNvPr name="TextBox 5" id="5"/>
          <p:cNvSpPr txBox="true"/>
          <p:nvPr/>
        </p:nvSpPr>
        <p:spPr>
          <a:xfrm rot="0">
            <a:off x="8136737" y="3876135"/>
            <a:ext cx="8003530" cy="1062462"/>
          </a:xfrm>
          <a:prstGeom prst="rect">
            <a:avLst/>
          </a:prstGeom>
        </p:spPr>
        <p:txBody>
          <a:bodyPr anchor="t" rtlCol="false" tIns="0" lIns="0" bIns="0" rIns="0">
            <a:spAutoFit/>
          </a:bodyPr>
          <a:lstStyle/>
          <a:p>
            <a:pPr algn="l">
              <a:lnSpc>
                <a:spcPts val="4369"/>
              </a:lnSpc>
            </a:pPr>
            <a:r>
              <a:rPr lang="en-US" sz="2674" spc="-55">
                <a:solidFill>
                  <a:srgbClr val="272525"/>
                </a:solidFill>
                <a:latin typeface="Source Sans Pro"/>
                <a:ea typeface="Source Sans Pro"/>
                <a:cs typeface="Source Sans Pro"/>
                <a:sym typeface="Source Sans Pro"/>
              </a:rPr>
              <a:t>Ergenler, arkadaşlarının ve sosyal medya etkilerinin baskısı altında kalabilirler. Bu da aile ilişkilerini etkileyebilir.</a:t>
            </a:r>
          </a:p>
        </p:txBody>
      </p:sp>
      <p:sp>
        <p:nvSpPr>
          <p:cNvPr name="TextBox 6" id="6"/>
          <p:cNvSpPr txBox="true"/>
          <p:nvPr/>
        </p:nvSpPr>
        <p:spPr>
          <a:xfrm rot="0">
            <a:off x="8328422" y="5395797"/>
            <a:ext cx="4485099" cy="512128"/>
          </a:xfrm>
          <a:prstGeom prst="rect">
            <a:avLst/>
          </a:prstGeom>
        </p:spPr>
        <p:txBody>
          <a:bodyPr anchor="t" rtlCol="false" tIns="0" lIns="0" bIns="0" rIns="0">
            <a:spAutoFit/>
          </a:bodyPr>
          <a:lstStyle/>
          <a:p>
            <a:pPr algn="l">
              <a:lnSpc>
                <a:spcPts val="4187"/>
              </a:lnSpc>
            </a:pPr>
            <a:r>
              <a:rPr lang="en-US" b="true" sz="3349" spc="-66">
                <a:solidFill>
                  <a:srgbClr val="272525"/>
                </a:solidFill>
                <a:latin typeface="Source Serif Pro Bold"/>
                <a:ea typeface="Source Serif Pro Bold"/>
                <a:cs typeface="Source Serif Pro Bold"/>
                <a:sym typeface="Source Serif Pro Bold"/>
              </a:rPr>
              <a:t>Gelecek kaygısı</a:t>
            </a:r>
          </a:p>
        </p:txBody>
      </p:sp>
      <p:sp>
        <p:nvSpPr>
          <p:cNvPr name="TextBox 7" id="7"/>
          <p:cNvSpPr txBox="true"/>
          <p:nvPr/>
        </p:nvSpPr>
        <p:spPr>
          <a:xfrm rot="0">
            <a:off x="8136737" y="6022225"/>
            <a:ext cx="8003530" cy="1676084"/>
          </a:xfrm>
          <a:prstGeom prst="rect">
            <a:avLst/>
          </a:prstGeom>
        </p:spPr>
        <p:txBody>
          <a:bodyPr anchor="t" rtlCol="false" tIns="0" lIns="0" bIns="0" rIns="0">
            <a:spAutoFit/>
          </a:bodyPr>
          <a:lstStyle/>
          <a:p>
            <a:pPr algn="l">
              <a:lnSpc>
                <a:spcPts val="4532"/>
              </a:lnSpc>
            </a:pPr>
            <a:r>
              <a:rPr lang="en-US" sz="2774" spc="-57">
                <a:solidFill>
                  <a:srgbClr val="272525"/>
                </a:solidFill>
                <a:latin typeface="Source Sans Pro"/>
                <a:ea typeface="Source Sans Pro"/>
                <a:cs typeface="Source Sans Pro"/>
                <a:sym typeface="Source Sans Pro"/>
              </a:rPr>
              <a:t>Ergenler, gelecek hakkında endişelenebilirler. Eğitim, kariyer ve ilişkiler konusunda belirsizlik, iletişimde zorluk yaratabilir.</a:t>
            </a:r>
          </a:p>
        </p:txBody>
      </p:sp>
      <p:sp>
        <p:nvSpPr>
          <p:cNvPr name="TextBox 8" id="8"/>
          <p:cNvSpPr txBox="true"/>
          <p:nvPr/>
        </p:nvSpPr>
        <p:spPr>
          <a:xfrm rot="0">
            <a:off x="6903037" y="8640755"/>
            <a:ext cx="10907743" cy="1635140"/>
          </a:xfrm>
          <a:prstGeom prst="rect">
            <a:avLst/>
          </a:prstGeom>
        </p:spPr>
        <p:txBody>
          <a:bodyPr anchor="t" rtlCol="false" tIns="0" lIns="0" bIns="0" rIns="0">
            <a:spAutoFit/>
          </a:bodyPr>
          <a:lstStyle/>
          <a:p>
            <a:pPr algn="l">
              <a:lnSpc>
                <a:spcPts val="3249"/>
              </a:lnSpc>
            </a:pPr>
            <a:r>
              <a:rPr lang="en-US" sz="2625" spc="-52" b="true">
                <a:solidFill>
                  <a:srgbClr val="000000"/>
                </a:solidFill>
                <a:latin typeface="Source Serif Pro Bold"/>
                <a:ea typeface="Source Serif Pro Bold"/>
                <a:cs typeface="Source Serif Pro Bold"/>
                <a:sym typeface="Source Serif Pro Bold"/>
              </a:rPr>
              <a:t>ÖNERİ:</a:t>
            </a:r>
          </a:p>
          <a:p>
            <a:pPr algn="l">
              <a:lnSpc>
                <a:spcPts val="3250"/>
              </a:lnSpc>
              <a:spcBef>
                <a:spcPct val="0"/>
              </a:spcBef>
            </a:pPr>
            <a:r>
              <a:rPr lang="en-US" b="true" sz="2625" spc="-52">
                <a:solidFill>
                  <a:srgbClr val="000000"/>
                </a:solidFill>
                <a:latin typeface="Source Serif Pro Bold"/>
                <a:ea typeface="Source Serif Pro Bold"/>
                <a:cs typeface="Source Serif Pro Bold"/>
                <a:sym typeface="Source Serif Pro Bold"/>
              </a:rPr>
              <a:t>‘’Aile İletişim Sözleşmesi’’</a:t>
            </a:r>
            <a:r>
              <a:rPr lang="en-US" sz="2625" spc="-52">
                <a:solidFill>
                  <a:srgbClr val="000000"/>
                </a:solidFill>
                <a:latin typeface="Source Serif Pro"/>
                <a:ea typeface="Source Serif Pro"/>
                <a:cs typeface="Source Serif Pro"/>
                <a:sym typeface="Source Serif Pro"/>
              </a:rPr>
              <a:t> yaparak aile bireylerinin birbirleriyle nasıl iletişim kuracaklarına dair ortak kuralların belirlenmesi iletişimi güçlendirebilir.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11430000" y="0"/>
            <a:ext cx="6858000" cy="10291316"/>
          </a:xfrm>
          <a:custGeom>
            <a:avLst/>
            <a:gdLst/>
            <a:ahLst/>
            <a:cxnLst/>
            <a:rect r="r" b="b" t="t" l="l"/>
            <a:pathLst>
              <a:path h="10291316" w="6858000">
                <a:moveTo>
                  <a:pt x="0" y="0"/>
                </a:moveTo>
                <a:lnTo>
                  <a:pt x="6858000" y="0"/>
                </a:lnTo>
                <a:lnTo>
                  <a:pt x="6858000" y="10291316"/>
                </a:lnTo>
                <a:lnTo>
                  <a:pt x="0" y="10291316"/>
                </a:lnTo>
                <a:lnTo>
                  <a:pt x="0" y="0"/>
                </a:lnTo>
                <a:close/>
              </a:path>
            </a:pathLst>
          </a:custGeom>
          <a:blipFill>
            <a:blip r:embed="rId3"/>
            <a:stretch>
              <a:fillRect l="-20" t="0" r="-20" b="0"/>
            </a:stretch>
          </a:blipFill>
        </p:spPr>
      </p:sp>
      <p:sp>
        <p:nvSpPr>
          <p:cNvPr name="TextBox 3" id="3"/>
          <p:cNvSpPr txBox="true"/>
          <p:nvPr/>
        </p:nvSpPr>
        <p:spPr>
          <a:xfrm rot="0">
            <a:off x="304874" y="356592"/>
            <a:ext cx="10576471" cy="713740"/>
          </a:xfrm>
          <a:prstGeom prst="rect">
            <a:avLst/>
          </a:prstGeom>
        </p:spPr>
        <p:txBody>
          <a:bodyPr anchor="t" rtlCol="false" tIns="0" lIns="0" bIns="0" rIns="0">
            <a:spAutoFit/>
          </a:bodyPr>
          <a:lstStyle/>
          <a:p>
            <a:pPr algn="l">
              <a:lnSpc>
                <a:spcPts val="5749"/>
              </a:lnSpc>
            </a:pPr>
            <a:r>
              <a:rPr lang="en-US" b="true" sz="4599" spc="-91">
                <a:solidFill>
                  <a:srgbClr val="000000"/>
                </a:solidFill>
                <a:latin typeface="Source Serif Pro Bold"/>
                <a:ea typeface="Source Serif Pro Bold"/>
                <a:cs typeface="Source Serif Pro Bold"/>
                <a:sym typeface="Source Serif Pro Bold"/>
              </a:rPr>
              <a:t>Sağlıklı Anne Baba Tutumu İçin Öneriler</a:t>
            </a:r>
          </a:p>
        </p:txBody>
      </p:sp>
      <p:sp>
        <p:nvSpPr>
          <p:cNvPr name="TextBox 4" id="4"/>
          <p:cNvSpPr txBox="true"/>
          <p:nvPr/>
        </p:nvSpPr>
        <p:spPr>
          <a:xfrm rot="0">
            <a:off x="304874" y="956033"/>
            <a:ext cx="9722941" cy="3499381"/>
          </a:xfrm>
          <a:prstGeom prst="rect">
            <a:avLst/>
          </a:prstGeom>
        </p:spPr>
        <p:txBody>
          <a:bodyPr anchor="t" rtlCol="false" tIns="0" lIns="0" bIns="0" rIns="0">
            <a:spAutoFit/>
          </a:bodyPr>
          <a:lstStyle/>
          <a:p>
            <a:pPr algn="l">
              <a:lnSpc>
                <a:spcPts val="4695"/>
              </a:lnSpc>
            </a:pPr>
            <a:r>
              <a:rPr lang="en-US" sz="2874" spc="-59">
                <a:solidFill>
                  <a:srgbClr val="272525"/>
                </a:solidFill>
                <a:latin typeface="Source Sans Pro"/>
                <a:ea typeface="Source Sans Pro"/>
                <a:cs typeface="Source Sans Pro"/>
                <a:sym typeface="Source Sans Pro"/>
              </a:rPr>
              <a:t>Her çocuğun ihtiyaçları farklıdır ve ebeveynlik tarzı da bu ihtiyaçlara göre değişebilir. En önemli şey, çocuğunuza sevgi, ilgi, destek ve güven sağlamak, onunla sağlıklı bir iletişim kurmaktır. Çocuğunuzun duygularını, düşüncelerini ve ihtiyaçlarını anlamaya çalışın, ona özgürlük verin ancak sınırlar koymaktan da çekinmeyin.</a:t>
            </a:r>
          </a:p>
        </p:txBody>
      </p:sp>
      <p:grpSp>
        <p:nvGrpSpPr>
          <p:cNvPr name="Group 5" id="5"/>
          <p:cNvGrpSpPr/>
          <p:nvPr/>
        </p:nvGrpSpPr>
        <p:grpSpPr>
          <a:xfrm rot="0">
            <a:off x="154269" y="4575870"/>
            <a:ext cx="598110" cy="598110"/>
            <a:chOff x="0" y="0"/>
            <a:chExt cx="744338" cy="744338"/>
          </a:xfrm>
        </p:grpSpPr>
        <p:sp>
          <p:nvSpPr>
            <p:cNvPr name="Freeform 6" id="6"/>
            <p:cNvSpPr/>
            <p:nvPr/>
          </p:nvSpPr>
          <p:spPr>
            <a:xfrm flipH="false" flipV="false" rot="0">
              <a:off x="6350" y="6350"/>
              <a:ext cx="731520" cy="731647"/>
            </a:xfrm>
            <a:custGeom>
              <a:avLst/>
              <a:gdLst/>
              <a:ahLst/>
              <a:cxnLst/>
              <a:rect r="r" b="b" t="t" l="l"/>
              <a:pathLst>
                <a:path h="731647" w="731520">
                  <a:moveTo>
                    <a:pt x="0" y="136525"/>
                  </a:moveTo>
                  <a:cubicBezTo>
                    <a:pt x="0" y="61087"/>
                    <a:pt x="61087" y="0"/>
                    <a:pt x="136525" y="0"/>
                  </a:cubicBezTo>
                  <a:lnTo>
                    <a:pt x="594995" y="0"/>
                  </a:lnTo>
                  <a:cubicBezTo>
                    <a:pt x="670433" y="0"/>
                    <a:pt x="731520" y="61087"/>
                    <a:pt x="731520" y="136525"/>
                  </a:cubicBezTo>
                  <a:lnTo>
                    <a:pt x="731520" y="594995"/>
                  </a:lnTo>
                  <a:cubicBezTo>
                    <a:pt x="731520" y="670433"/>
                    <a:pt x="670433" y="731520"/>
                    <a:pt x="594995" y="731520"/>
                  </a:cubicBezTo>
                  <a:lnTo>
                    <a:pt x="136525" y="731520"/>
                  </a:lnTo>
                  <a:cubicBezTo>
                    <a:pt x="61087" y="731647"/>
                    <a:pt x="0" y="670433"/>
                    <a:pt x="0" y="594995"/>
                  </a:cubicBezTo>
                  <a:close/>
                </a:path>
              </a:pathLst>
            </a:custGeom>
            <a:solidFill>
              <a:srgbClr val="F0D4F7"/>
            </a:solidFill>
          </p:spPr>
        </p:sp>
        <p:sp>
          <p:nvSpPr>
            <p:cNvPr name="Freeform 7" id="7"/>
            <p:cNvSpPr/>
            <p:nvPr/>
          </p:nvSpPr>
          <p:spPr>
            <a:xfrm flipH="false" flipV="false" rot="0">
              <a:off x="0" y="0"/>
              <a:ext cx="744220" cy="744347"/>
            </a:xfrm>
            <a:custGeom>
              <a:avLst/>
              <a:gdLst/>
              <a:ahLst/>
              <a:cxnLst/>
              <a:rect r="r" b="b" t="t" l="l"/>
              <a:pathLst>
                <a:path h="744347" w="744220">
                  <a:moveTo>
                    <a:pt x="0" y="142875"/>
                  </a:moveTo>
                  <a:cubicBezTo>
                    <a:pt x="0" y="64008"/>
                    <a:pt x="64008" y="0"/>
                    <a:pt x="142875" y="0"/>
                  </a:cubicBezTo>
                  <a:lnTo>
                    <a:pt x="601345" y="0"/>
                  </a:lnTo>
                  <a:lnTo>
                    <a:pt x="601345" y="6350"/>
                  </a:lnTo>
                  <a:lnTo>
                    <a:pt x="601345" y="0"/>
                  </a:lnTo>
                  <a:cubicBezTo>
                    <a:pt x="680339" y="0"/>
                    <a:pt x="744220" y="64008"/>
                    <a:pt x="744220" y="142875"/>
                  </a:cubicBezTo>
                  <a:lnTo>
                    <a:pt x="737870" y="142875"/>
                  </a:lnTo>
                  <a:lnTo>
                    <a:pt x="744220" y="142875"/>
                  </a:lnTo>
                  <a:lnTo>
                    <a:pt x="744220" y="601345"/>
                  </a:lnTo>
                  <a:lnTo>
                    <a:pt x="737870" y="601345"/>
                  </a:lnTo>
                  <a:lnTo>
                    <a:pt x="744220" y="601345"/>
                  </a:lnTo>
                  <a:cubicBezTo>
                    <a:pt x="744220" y="680339"/>
                    <a:pt x="680212" y="744220"/>
                    <a:pt x="601345" y="744220"/>
                  </a:cubicBezTo>
                  <a:lnTo>
                    <a:pt x="601345" y="737870"/>
                  </a:lnTo>
                  <a:lnTo>
                    <a:pt x="601345" y="744220"/>
                  </a:lnTo>
                  <a:lnTo>
                    <a:pt x="142875" y="744220"/>
                  </a:lnTo>
                  <a:lnTo>
                    <a:pt x="142875" y="737870"/>
                  </a:lnTo>
                  <a:lnTo>
                    <a:pt x="142875" y="744220"/>
                  </a:lnTo>
                  <a:cubicBezTo>
                    <a:pt x="64008" y="744347"/>
                    <a:pt x="0" y="680339"/>
                    <a:pt x="0" y="601345"/>
                  </a:cubicBezTo>
                  <a:lnTo>
                    <a:pt x="0" y="142875"/>
                  </a:lnTo>
                  <a:lnTo>
                    <a:pt x="6350" y="142875"/>
                  </a:lnTo>
                  <a:lnTo>
                    <a:pt x="0" y="142875"/>
                  </a:lnTo>
                  <a:moveTo>
                    <a:pt x="12700" y="142875"/>
                  </a:moveTo>
                  <a:lnTo>
                    <a:pt x="12700" y="601345"/>
                  </a:lnTo>
                  <a:lnTo>
                    <a:pt x="6350" y="601345"/>
                  </a:lnTo>
                  <a:lnTo>
                    <a:pt x="12700" y="601345"/>
                  </a:lnTo>
                  <a:cubicBezTo>
                    <a:pt x="12700" y="673227"/>
                    <a:pt x="70993" y="731520"/>
                    <a:pt x="142875" y="731520"/>
                  </a:cubicBezTo>
                  <a:lnTo>
                    <a:pt x="601345" y="731520"/>
                  </a:lnTo>
                  <a:cubicBezTo>
                    <a:pt x="673227" y="731520"/>
                    <a:pt x="731520" y="673227"/>
                    <a:pt x="731520" y="601345"/>
                  </a:cubicBezTo>
                  <a:lnTo>
                    <a:pt x="731520" y="142875"/>
                  </a:lnTo>
                  <a:cubicBezTo>
                    <a:pt x="731647" y="70993"/>
                    <a:pt x="673354" y="12700"/>
                    <a:pt x="601345" y="12700"/>
                  </a:cubicBezTo>
                  <a:lnTo>
                    <a:pt x="142875" y="12700"/>
                  </a:lnTo>
                  <a:lnTo>
                    <a:pt x="142875" y="6350"/>
                  </a:lnTo>
                  <a:lnTo>
                    <a:pt x="142875" y="12700"/>
                  </a:lnTo>
                  <a:cubicBezTo>
                    <a:pt x="70993" y="12700"/>
                    <a:pt x="12700" y="70993"/>
                    <a:pt x="12700" y="142875"/>
                  </a:cubicBezTo>
                  <a:close/>
                </a:path>
              </a:pathLst>
            </a:custGeom>
            <a:solidFill>
              <a:srgbClr val="D6BADD"/>
            </a:solidFill>
          </p:spPr>
        </p:sp>
      </p:grpSp>
      <p:sp>
        <p:nvSpPr>
          <p:cNvPr name="TextBox 8" id="8"/>
          <p:cNvSpPr txBox="true"/>
          <p:nvPr/>
        </p:nvSpPr>
        <p:spPr>
          <a:xfrm rot="0">
            <a:off x="361080" y="4747508"/>
            <a:ext cx="184328" cy="311826"/>
          </a:xfrm>
          <a:prstGeom prst="rect">
            <a:avLst/>
          </a:prstGeom>
        </p:spPr>
        <p:txBody>
          <a:bodyPr anchor="t" rtlCol="false" tIns="0" lIns="0" bIns="0" rIns="0">
            <a:spAutoFit/>
          </a:bodyPr>
          <a:lstStyle/>
          <a:p>
            <a:pPr algn="ctr">
              <a:lnSpc>
                <a:spcPts val="2879"/>
              </a:lnSpc>
            </a:pPr>
            <a:r>
              <a:rPr lang="en-US" sz="2879" spc="-57">
                <a:solidFill>
                  <a:srgbClr val="272525"/>
                </a:solidFill>
                <a:latin typeface="Source Serif Pro"/>
                <a:ea typeface="Source Serif Pro"/>
                <a:cs typeface="Source Serif Pro"/>
                <a:sym typeface="Source Serif Pro"/>
              </a:rPr>
              <a:t>1</a:t>
            </a:r>
          </a:p>
        </p:txBody>
      </p:sp>
      <p:sp>
        <p:nvSpPr>
          <p:cNvPr name="TextBox 9" id="9"/>
          <p:cNvSpPr txBox="true"/>
          <p:nvPr/>
        </p:nvSpPr>
        <p:spPr>
          <a:xfrm rot="0">
            <a:off x="1008462" y="4571448"/>
            <a:ext cx="3074105" cy="375217"/>
          </a:xfrm>
          <a:prstGeom prst="rect">
            <a:avLst/>
          </a:prstGeom>
        </p:spPr>
        <p:txBody>
          <a:bodyPr anchor="t" rtlCol="false" tIns="0" lIns="0" bIns="0" rIns="0">
            <a:spAutoFit/>
          </a:bodyPr>
          <a:lstStyle/>
          <a:p>
            <a:pPr algn="l">
              <a:lnSpc>
                <a:spcPts val="3013"/>
              </a:lnSpc>
            </a:pPr>
            <a:r>
              <a:rPr lang="en-US" b="true" sz="2410" spc="-48">
                <a:solidFill>
                  <a:srgbClr val="272525"/>
                </a:solidFill>
                <a:latin typeface="Source Serif Pro Bold"/>
                <a:ea typeface="Source Serif Pro Bold"/>
                <a:cs typeface="Source Serif Pro Bold"/>
                <a:sym typeface="Source Serif Pro Bold"/>
              </a:rPr>
              <a:t>İletişimi Önceleyin</a:t>
            </a:r>
          </a:p>
        </p:txBody>
      </p:sp>
      <p:sp>
        <p:nvSpPr>
          <p:cNvPr name="TextBox 10" id="10"/>
          <p:cNvSpPr txBox="true"/>
          <p:nvPr/>
        </p:nvSpPr>
        <p:spPr>
          <a:xfrm rot="0">
            <a:off x="1008462" y="5017223"/>
            <a:ext cx="4228868" cy="2448708"/>
          </a:xfrm>
          <a:prstGeom prst="rect">
            <a:avLst/>
          </a:prstGeom>
        </p:spPr>
        <p:txBody>
          <a:bodyPr anchor="t" rtlCol="false" tIns="0" lIns="0" bIns="0" rIns="0">
            <a:spAutoFit/>
          </a:bodyPr>
          <a:lstStyle/>
          <a:p>
            <a:pPr algn="l">
              <a:lnSpc>
                <a:spcPts val="3934"/>
              </a:lnSpc>
            </a:pPr>
            <a:r>
              <a:rPr lang="en-US" sz="2408" spc="-49">
                <a:solidFill>
                  <a:srgbClr val="272525"/>
                </a:solidFill>
                <a:latin typeface="Source Sans Pro"/>
                <a:ea typeface="Source Sans Pro"/>
                <a:cs typeface="Source Sans Pro"/>
                <a:sym typeface="Source Sans Pro"/>
              </a:rPr>
              <a:t>Çocuğunuzla açık, dürüst ve anlayışlı bir iletişim kurun. Onun düşüncelerini ve duygularını dinleyin ve ona da sizi dinlemesini öğretin.</a:t>
            </a:r>
          </a:p>
        </p:txBody>
      </p:sp>
      <p:grpSp>
        <p:nvGrpSpPr>
          <p:cNvPr name="Group 11" id="11"/>
          <p:cNvGrpSpPr/>
          <p:nvPr/>
        </p:nvGrpSpPr>
        <p:grpSpPr>
          <a:xfrm rot="0">
            <a:off x="5493411" y="4575870"/>
            <a:ext cx="598110" cy="598110"/>
            <a:chOff x="0" y="0"/>
            <a:chExt cx="744338" cy="744338"/>
          </a:xfrm>
        </p:grpSpPr>
        <p:sp>
          <p:nvSpPr>
            <p:cNvPr name="Freeform 12" id="12"/>
            <p:cNvSpPr/>
            <p:nvPr/>
          </p:nvSpPr>
          <p:spPr>
            <a:xfrm flipH="false" flipV="false" rot="0">
              <a:off x="6350" y="6350"/>
              <a:ext cx="731520" cy="731647"/>
            </a:xfrm>
            <a:custGeom>
              <a:avLst/>
              <a:gdLst/>
              <a:ahLst/>
              <a:cxnLst/>
              <a:rect r="r" b="b" t="t" l="l"/>
              <a:pathLst>
                <a:path h="731647" w="731520">
                  <a:moveTo>
                    <a:pt x="0" y="136525"/>
                  </a:moveTo>
                  <a:cubicBezTo>
                    <a:pt x="0" y="61087"/>
                    <a:pt x="61087" y="0"/>
                    <a:pt x="136525" y="0"/>
                  </a:cubicBezTo>
                  <a:lnTo>
                    <a:pt x="594995" y="0"/>
                  </a:lnTo>
                  <a:cubicBezTo>
                    <a:pt x="670433" y="0"/>
                    <a:pt x="731520" y="61087"/>
                    <a:pt x="731520" y="136525"/>
                  </a:cubicBezTo>
                  <a:lnTo>
                    <a:pt x="731520" y="594995"/>
                  </a:lnTo>
                  <a:cubicBezTo>
                    <a:pt x="731520" y="670433"/>
                    <a:pt x="670433" y="731520"/>
                    <a:pt x="594995" y="731520"/>
                  </a:cubicBezTo>
                  <a:lnTo>
                    <a:pt x="136525" y="731520"/>
                  </a:lnTo>
                  <a:cubicBezTo>
                    <a:pt x="61087" y="731647"/>
                    <a:pt x="0" y="670433"/>
                    <a:pt x="0" y="594995"/>
                  </a:cubicBezTo>
                  <a:close/>
                </a:path>
              </a:pathLst>
            </a:custGeom>
            <a:solidFill>
              <a:srgbClr val="F0D4F7"/>
            </a:solidFill>
          </p:spPr>
        </p:sp>
        <p:sp>
          <p:nvSpPr>
            <p:cNvPr name="Freeform 13" id="13"/>
            <p:cNvSpPr/>
            <p:nvPr/>
          </p:nvSpPr>
          <p:spPr>
            <a:xfrm flipH="false" flipV="false" rot="0">
              <a:off x="0" y="0"/>
              <a:ext cx="744220" cy="744347"/>
            </a:xfrm>
            <a:custGeom>
              <a:avLst/>
              <a:gdLst/>
              <a:ahLst/>
              <a:cxnLst/>
              <a:rect r="r" b="b" t="t" l="l"/>
              <a:pathLst>
                <a:path h="744347" w="744220">
                  <a:moveTo>
                    <a:pt x="0" y="142875"/>
                  </a:moveTo>
                  <a:cubicBezTo>
                    <a:pt x="0" y="64008"/>
                    <a:pt x="64008" y="0"/>
                    <a:pt x="142875" y="0"/>
                  </a:cubicBezTo>
                  <a:lnTo>
                    <a:pt x="601345" y="0"/>
                  </a:lnTo>
                  <a:lnTo>
                    <a:pt x="601345" y="6350"/>
                  </a:lnTo>
                  <a:lnTo>
                    <a:pt x="601345" y="0"/>
                  </a:lnTo>
                  <a:cubicBezTo>
                    <a:pt x="680339" y="0"/>
                    <a:pt x="744220" y="64008"/>
                    <a:pt x="744220" y="142875"/>
                  </a:cubicBezTo>
                  <a:lnTo>
                    <a:pt x="737870" y="142875"/>
                  </a:lnTo>
                  <a:lnTo>
                    <a:pt x="744220" y="142875"/>
                  </a:lnTo>
                  <a:lnTo>
                    <a:pt x="744220" y="601345"/>
                  </a:lnTo>
                  <a:lnTo>
                    <a:pt x="737870" y="601345"/>
                  </a:lnTo>
                  <a:lnTo>
                    <a:pt x="744220" y="601345"/>
                  </a:lnTo>
                  <a:cubicBezTo>
                    <a:pt x="744220" y="680339"/>
                    <a:pt x="680212" y="744220"/>
                    <a:pt x="601345" y="744220"/>
                  </a:cubicBezTo>
                  <a:lnTo>
                    <a:pt x="601345" y="737870"/>
                  </a:lnTo>
                  <a:lnTo>
                    <a:pt x="601345" y="744220"/>
                  </a:lnTo>
                  <a:lnTo>
                    <a:pt x="142875" y="744220"/>
                  </a:lnTo>
                  <a:lnTo>
                    <a:pt x="142875" y="737870"/>
                  </a:lnTo>
                  <a:lnTo>
                    <a:pt x="142875" y="744220"/>
                  </a:lnTo>
                  <a:cubicBezTo>
                    <a:pt x="64008" y="744347"/>
                    <a:pt x="0" y="680339"/>
                    <a:pt x="0" y="601345"/>
                  </a:cubicBezTo>
                  <a:lnTo>
                    <a:pt x="0" y="142875"/>
                  </a:lnTo>
                  <a:lnTo>
                    <a:pt x="6350" y="142875"/>
                  </a:lnTo>
                  <a:lnTo>
                    <a:pt x="0" y="142875"/>
                  </a:lnTo>
                  <a:moveTo>
                    <a:pt x="12700" y="142875"/>
                  </a:moveTo>
                  <a:lnTo>
                    <a:pt x="12700" y="601345"/>
                  </a:lnTo>
                  <a:lnTo>
                    <a:pt x="6350" y="601345"/>
                  </a:lnTo>
                  <a:lnTo>
                    <a:pt x="12700" y="601345"/>
                  </a:lnTo>
                  <a:cubicBezTo>
                    <a:pt x="12700" y="673227"/>
                    <a:pt x="70993" y="731520"/>
                    <a:pt x="142875" y="731520"/>
                  </a:cubicBezTo>
                  <a:lnTo>
                    <a:pt x="601345" y="731520"/>
                  </a:lnTo>
                  <a:cubicBezTo>
                    <a:pt x="673227" y="731520"/>
                    <a:pt x="731520" y="673227"/>
                    <a:pt x="731520" y="601345"/>
                  </a:cubicBezTo>
                  <a:lnTo>
                    <a:pt x="731520" y="142875"/>
                  </a:lnTo>
                  <a:cubicBezTo>
                    <a:pt x="731647" y="70993"/>
                    <a:pt x="673354" y="12700"/>
                    <a:pt x="601345" y="12700"/>
                  </a:cubicBezTo>
                  <a:lnTo>
                    <a:pt x="142875" y="12700"/>
                  </a:lnTo>
                  <a:lnTo>
                    <a:pt x="142875" y="6350"/>
                  </a:lnTo>
                  <a:lnTo>
                    <a:pt x="142875" y="12700"/>
                  </a:lnTo>
                  <a:cubicBezTo>
                    <a:pt x="70993" y="12700"/>
                    <a:pt x="12700" y="70993"/>
                    <a:pt x="12700" y="142875"/>
                  </a:cubicBezTo>
                  <a:close/>
                </a:path>
              </a:pathLst>
            </a:custGeom>
            <a:solidFill>
              <a:srgbClr val="D6BADD"/>
            </a:solidFill>
          </p:spPr>
        </p:sp>
      </p:grpSp>
      <p:sp>
        <p:nvSpPr>
          <p:cNvPr name="TextBox 14" id="14"/>
          <p:cNvSpPr txBox="true"/>
          <p:nvPr/>
        </p:nvSpPr>
        <p:spPr>
          <a:xfrm rot="0">
            <a:off x="5700222" y="4747508"/>
            <a:ext cx="184328" cy="311826"/>
          </a:xfrm>
          <a:prstGeom prst="rect">
            <a:avLst/>
          </a:prstGeom>
        </p:spPr>
        <p:txBody>
          <a:bodyPr anchor="t" rtlCol="false" tIns="0" lIns="0" bIns="0" rIns="0">
            <a:spAutoFit/>
          </a:bodyPr>
          <a:lstStyle/>
          <a:p>
            <a:pPr algn="ctr">
              <a:lnSpc>
                <a:spcPts val="2879"/>
              </a:lnSpc>
            </a:pPr>
            <a:r>
              <a:rPr lang="en-US" sz="2879" spc="-57">
                <a:solidFill>
                  <a:srgbClr val="272525"/>
                </a:solidFill>
                <a:latin typeface="Source Serif Pro"/>
                <a:ea typeface="Source Serif Pro"/>
                <a:cs typeface="Source Serif Pro"/>
                <a:sym typeface="Source Serif Pro"/>
              </a:rPr>
              <a:t>2</a:t>
            </a:r>
          </a:p>
        </p:txBody>
      </p:sp>
      <p:sp>
        <p:nvSpPr>
          <p:cNvPr name="TextBox 15" id="15"/>
          <p:cNvSpPr txBox="true"/>
          <p:nvPr/>
        </p:nvSpPr>
        <p:spPr>
          <a:xfrm rot="0">
            <a:off x="6347604" y="4571448"/>
            <a:ext cx="3074105" cy="375217"/>
          </a:xfrm>
          <a:prstGeom prst="rect">
            <a:avLst/>
          </a:prstGeom>
        </p:spPr>
        <p:txBody>
          <a:bodyPr anchor="t" rtlCol="false" tIns="0" lIns="0" bIns="0" rIns="0">
            <a:spAutoFit/>
          </a:bodyPr>
          <a:lstStyle/>
          <a:p>
            <a:pPr algn="l">
              <a:lnSpc>
                <a:spcPts val="3013"/>
              </a:lnSpc>
            </a:pPr>
            <a:r>
              <a:rPr lang="en-US" b="true" sz="2410" spc="-48">
                <a:solidFill>
                  <a:srgbClr val="272525"/>
                </a:solidFill>
                <a:latin typeface="Source Serif Pro Bold"/>
                <a:ea typeface="Source Serif Pro Bold"/>
                <a:cs typeface="Source Serif Pro Bold"/>
                <a:sym typeface="Source Serif Pro Bold"/>
              </a:rPr>
              <a:t>Destek Olun</a:t>
            </a:r>
          </a:p>
        </p:txBody>
      </p:sp>
      <p:sp>
        <p:nvSpPr>
          <p:cNvPr name="TextBox 16" id="16"/>
          <p:cNvSpPr txBox="true"/>
          <p:nvPr/>
        </p:nvSpPr>
        <p:spPr>
          <a:xfrm rot="0">
            <a:off x="6347604" y="5026748"/>
            <a:ext cx="4228868" cy="2349436"/>
          </a:xfrm>
          <a:prstGeom prst="rect">
            <a:avLst/>
          </a:prstGeom>
        </p:spPr>
        <p:txBody>
          <a:bodyPr anchor="t" rtlCol="false" tIns="0" lIns="0" bIns="0" rIns="0">
            <a:spAutoFit/>
          </a:bodyPr>
          <a:lstStyle/>
          <a:p>
            <a:pPr algn="l">
              <a:lnSpc>
                <a:spcPts val="3771"/>
              </a:lnSpc>
            </a:pPr>
            <a:r>
              <a:rPr lang="en-US" sz="2308" spc="-47">
                <a:solidFill>
                  <a:srgbClr val="272525"/>
                </a:solidFill>
                <a:latin typeface="Source Sans Pro"/>
                <a:ea typeface="Source Sans Pro"/>
                <a:cs typeface="Source Sans Pro"/>
                <a:sym typeface="Source Sans Pro"/>
              </a:rPr>
              <a:t>Çocuğunuzu hedeflerine ulaşmasında ve zorluklarla başa çıkmasında destekleyin. Onun başarılarını kutlayın ve hatalarından ders çıkarmak için yardımcı olun.</a:t>
            </a:r>
          </a:p>
        </p:txBody>
      </p:sp>
      <p:grpSp>
        <p:nvGrpSpPr>
          <p:cNvPr name="Group 17" id="17"/>
          <p:cNvGrpSpPr/>
          <p:nvPr/>
        </p:nvGrpSpPr>
        <p:grpSpPr>
          <a:xfrm rot="0">
            <a:off x="154269" y="7762389"/>
            <a:ext cx="598110" cy="598110"/>
            <a:chOff x="0" y="0"/>
            <a:chExt cx="744338" cy="744338"/>
          </a:xfrm>
        </p:grpSpPr>
        <p:sp>
          <p:nvSpPr>
            <p:cNvPr name="Freeform 18" id="18"/>
            <p:cNvSpPr/>
            <p:nvPr/>
          </p:nvSpPr>
          <p:spPr>
            <a:xfrm flipH="false" flipV="false" rot="0">
              <a:off x="6350" y="6350"/>
              <a:ext cx="731520" cy="731647"/>
            </a:xfrm>
            <a:custGeom>
              <a:avLst/>
              <a:gdLst/>
              <a:ahLst/>
              <a:cxnLst/>
              <a:rect r="r" b="b" t="t" l="l"/>
              <a:pathLst>
                <a:path h="731647" w="731520">
                  <a:moveTo>
                    <a:pt x="0" y="136525"/>
                  </a:moveTo>
                  <a:cubicBezTo>
                    <a:pt x="0" y="61087"/>
                    <a:pt x="61087" y="0"/>
                    <a:pt x="136525" y="0"/>
                  </a:cubicBezTo>
                  <a:lnTo>
                    <a:pt x="594995" y="0"/>
                  </a:lnTo>
                  <a:cubicBezTo>
                    <a:pt x="670433" y="0"/>
                    <a:pt x="731520" y="61087"/>
                    <a:pt x="731520" y="136525"/>
                  </a:cubicBezTo>
                  <a:lnTo>
                    <a:pt x="731520" y="594995"/>
                  </a:lnTo>
                  <a:cubicBezTo>
                    <a:pt x="731520" y="670433"/>
                    <a:pt x="670433" y="731520"/>
                    <a:pt x="594995" y="731520"/>
                  </a:cubicBezTo>
                  <a:lnTo>
                    <a:pt x="136525" y="731520"/>
                  </a:lnTo>
                  <a:cubicBezTo>
                    <a:pt x="61087" y="731647"/>
                    <a:pt x="0" y="670433"/>
                    <a:pt x="0" y="594995"/>
                  </a:cubicBezTo>
                  <a:close/>
                </a:path>
              </a:pathLst>
            </a:custGeom>
            <a:solidFill>
              <a:srgbClr val="F0D4F7"/>
            </a:solidFill>
          </p:spPr>
        </p:sp>
        <p:sp>
          <p:nvSpPr>
            <p:cNvPr name="Freeform 19" id="19"/>
            <p:cNvSpPr/>
            <p:nvPr/>
          </p:nvSpPr>
          <p:spPr>
            <a:xfrm flipH="false" flipV="false" rot="0">
              <a:off x="0" y="0"/>
              <a:ext cx="744220" cy="744347"/>
            </a:xfrm>
            <a:custGeom>
              <a:avLst/>
              <a:gdLst/>
              <a:ahLst/>
              <a:cxnLst/>
              <a:rect r="r" b="b" t="t" l="l"/>
              <a:pathLst>
                <a:path h="744347" w="744220">
                  <a:moveTo>
                    <a:pt x="0" y="142875"/>
                  </a:moveTo>
                  <a:cubicBezTo>
                    <a:pt x="0" y="64008"/>
                    <a:pt x="64008" y="0"/>
                    <a:pt x="142875" y="0"/>
                  </a:cubicBezTo>
                  <a:lnTo>
                    <a:pt x="601345" y="0"/>
                  </a:lnTo>
                  <a:lnTo>
                    <a:pt x="601345" y="6350"/>
                  </a:lnTo>
                  <a:lnTo>
                    <a:pt x="601345" y="0"/>
                  </a:lnTo>
                  <a:cubicBezTo>
                    <a:pt x="680339" y="0"/>
                    <a:pt x="744220" y="64008"/>
                    <a:pt x="744220" y="142875"/>
                  </a:cubicBezTo>
                  <a:lnTo>
                    <a:pt x="737870" y="142875"/>
                  </a:lnTo>
                  <a:lnTo>
                    <a:pt x="744220" y="142875"/>
                  </a:lnTo>
                  <a:lnTo>
                    <a:pt x="744220" y="601345"/>
                  </a:lnTo>
                  <a:lnTo>
                    <a:pt x="737870" y="601345"/>
                  </a:lnTo>
                  <a:lnTo>
                    <a:pt x="744220" y="601345"/>
                  </a:lnTo>
                  <a:cubicBezTo>
                    <a:pt x="744220" y="680339"/>
                    <a:pt x="680212" y="744220"/>
                    <a:pt x="601345" y="744220"/>
                  </a:cubicBezTo>
                  <a:lnTo>
                    <a:pt x="601345" y="737870"/>
                  </a:lnTo>
                  <a:lnTo>
                    <a:pt x="601345" y="744220"/>
                  </a:lnTo>
                  <a:lnTo>
                    <a:pt x="142875" y="744220"/>
                  </a:lnTo>
                  <a:lnTo>
                    <a:pt x="142875" y="737870"/>
                  </a:lnTo>
                  <a:lnTo>
                    <a:pt x="142875" y="744220"/>
                  </a:lnTo>
                  <a:cubicBezTo>
                    <a:pt x="64008" y="744347"/>
                    <a:pt x="0" y="680339"/>
                    <a:pt x="0" y="601345"/>
                  </a:cubicBezTo>
                  <a:lnTo>
                    <a:pt x="0" y="142875"/>
                  </a:lnTo>
                  <a:lnTo>
                    <a:pt x="6350" y="142875"/>
                  </a:lnTo>
                  <a:lnTo>
                    <a:pt x="0" y="142875"/>
                  </a:lnTo>
                  <a:moveTo>
                    <a:pt x="12700" y="142875"/>
                  </a:moveTo>
                  <a:lnTo>
                    <a:pt x="12700" y="601345"/>
                  </a:lnTo>
                  <a:lnTo>
                    <a:pt x="6350" y="601345"/>
                  </a:lnTo>
                  <a:lnTo>
                    <a:pt x="12700" y="601345"/>
                  </a:lnTo>
                  <a:cubicBezTo>
                    <a:pt x="12700" y="673227"/>
                    <a:pt x="70993" y="731520"/>
                    <a:pt x="142875" y="731520"/>
                  </a:cubicBezTo>
                  <a:lnTo>
                    <a:pt x="601345" y="731520"/>
                  </a:lnTo>
                  <a:cubicBezTo>
                    <a:pt x="673227" y="731520"/>
                    <a:pt x="731520" y="673227"/>
                    <a:pt x="731520" y="601345"/>
                  </a:cubicBezTo>
                  <a:lnTo>
                    <a:pt x="731520" y="142875"/>
                  </a:lnTo>
                  <a:cubicBezTo>
                    <a:pt x="731647" y="70993"/>
                    <a:pt x="673354" y="12700"/>
                    <a:pt x="601345" y="12700"/>
                  </a:cubicBezTo>
                  <a:lnTo>
                    <a:pt x="142875" y="12700"/>
                  </a:lnTo>
                  <a:lnTo>
                    <a:pt x="142875" y="6350"/>
                  </a:lnTo>
                  <a:lnTo>
                    <a:pt x="142875" y="12700"/>
                  </a:lnTo>
                  <a:cubicBezTo>
                    <a:pt x="70993" y="12700"/>
                    <a:pt x="12700" y="70993"/>
                    <a:pt x="12700" y="142875"/>
                  </a:cubicBezTo>
                  <a:close/>
                </a:path>
              </a:pathLst>
            </a:custGeom>
            <a:solidFill>
              <a:srgbClr val="D6BADD"/>
            </a:solidFill>
          </p:spPr>
        </p:sp>
      </p:grpSp>
      <p:sp>
        <p:nvSpPr>
          <p:cNvPr name="TextBox 20" id="20"/>
          <p:cNvSpPr txBox="true"/>
          <p:nvPr/>
        </p:nvSpPr>
        <p:spPr>
          <a:xfrm rot="0">
            <a:off x="361080" y="7934026"/>
            <a:ext cx="184328" cy="311826"/>
          </a:xfrm>
          <a:prstGeom prst="rect">
            <a:avLst/>
          </a:prstGeom>
        </p:spPr>
        <p:txBody>
          <a:bodyPr anchor="t" rtlCol="false" tIns="0" lIns="0" bIns="0" rIns="0">
            <a:spAutoFit/>
          </a:bodyPr>
          <a:lstStyle/>
          <a:p>
            <a:pPr algn="ctr">
              <a:lnSpc>
                <a:spcPts val="2879"/>
              </a:lnSpc>
            </a:pPr>
            <a:r>
              <a:rPr lang="en-US" sz="2879" spc="-57">
                <a:solidFill>
                  <a:srgbClr val="272525"/>
                </a:solidFill>
                <a:latin typeface="Source Serif Pro"/>
                <a:ea typeface="Source Serif Pro"/>
                <a:cs typeface="Source Serif Pro"/>
                <a:sym typeface="Source Serif Pro"/>
              </a:rPr>
              <a:t>3</a:t>
            </a:r>
          </a:p>
        </p:txBody>
      </p:sp>
      <p:sp>
        <p:nvSpPr>
          <p:cNvPr name="TextBox 21" id="21"/>
          <p:cNvSpPr txBox="true"/>
          <p:nvPr/>
        </p:nvSpPr>
        <p:spPr>
          <a:xfrm rot="0">
            <a:off x="1008462" y="7757967"/>
            <a:ext cx="3074105" cy="375217"/>
          </a:xfrm>
          <a:prstGeom prst="rect">
            <a:avLst/>
          </a:prstGeom>
        </p:spPr>
        <p:txBody>
          <a:bodyPr anchor="t" rtlCol="false" tIns="0" lIns="0" bIns="0" rIns="0">
            <a:spAutoFit/>
          </a:bodyPr>
          <a:lstStyle/>
          <a:p>
            <a:pPr algn="l">
              <a:lnSpc>
                <a:spcPts val="3013"/>
              </a:lnSpc>
            </a:pPr>
            <a:r>
              <a:rPr lang="en-US" b="true" sz="2410" spc="-48">
                <a:solidFill>
                  <a:srgbClr val="272525"/>
                </a:solidFill>
                <a:latin typeface="Source Serif Pro Bold"/>
                <a:ea typeface="Source Serif Pro Bold"/>
                <a:cs typeface="Source Serif Pro Bold"/>
                <a:sym typeface="Source Serif Pro Bold"/>
              </a:rPr>
              <a:t>Sınırlar Belirleyin</a:t>
            </a:r>
          </a:p>
        </p:txBody>
      </p:sp>
      <p:sp>
        <p:nvSpPr>
          <p:cNvPr name="TextBox 22" id="22"/>
          <p:cNvSpPr txBox="true"/>
          <p:nvPr/>
        </p:nvSpPr>
        <p:spPr>
          <a:xfrm rot="0">
            <a:off x="1008462" y="8213267"/>
            <a:ext cx="4228868" cy="1873186"/>
          </a:xfrm>
          <a:prstGeom prst="rect">
            <a:avLst/>
          </a:prstGeom>
        </p:spPr>
        <p:txBody>
          <a:bodyPr anchor="t" rtlCol="false" tIns="0" lIns="0" bIns="0" rIns="0">
            <a:spAutoFit/>
          </a:bodyPr>
          <a:lstStyle/>
          <a:p>
            <a:pPr algn="l">
              <a:lnSpc>
                <a:spcPts val="3771"/>
              </a:lnSpc>
            </a:pPr>
            <a:r>
              <a:rPr lang="en-US" sz="2308" spc="-47">
                <a:solidFill>
                  <a:srgbClr val="272525"/>
                </a:solidFill>
                <a:latin typeface="Source Sans Pro"/>
                <a:ea typeface="Source Sans Pro"/>
                <a:cs typeface="Source Sans Pro"/>
                <a:sym typeface="Source Sans Pro"/>
              </a:rPr>
              <a:t>Çocuğunuzun sağlıklı bir şekilde gelişmesi için ona sınırlar koyun. Bu sınırlar, güvenli ve düzenli bir ortam sağlamanızda yardımcı olacaktır.</a:t>
            </a:r>
          </a:p>
        </p:txBody>
      </p:sp>
      <p:grpSp>
        <p:nvGrpSpPr>
          <p:cNvPr name="Group 23" id="23"/>
          <p:cNvGrpSpPr/>
          <p:nvPr/>
        </p:nvGrpSpPr>
        <p:grpSpPr>
          <a:xfrm rot="0">
            <a:off x="5493411" y="7762389"/>
            <a:ext cx="598110" cy="598110"/>
            <a:chOff x="0" y="0"/>
            <a:chExt cx="744338" cy="744338"/>
          </a:xfrm>
        </p:grpSpPr>
        <p:sp>
          <p:nvSpPr>
            <p:cNvPr name="Freeform 24" id="24"/>
            <p:cNvSpPr/>
            <p:nvPr/>
          </p:nvSpPr>
          <p:spPr>
            <a:xfrm flipH="false" flipV="false" rot="0">
              <a:off x="6350" y="6350"/>
              <a:ext cx="731520" cy="731647"/>
            </a:xfrm>
            <a:custGeom>
              <a:avLst/>
              <a:gdLst/>
              <a:ahLst/>
              <a:cxnLst/>
              <a:rect r="r" b="b" t="t" l="l"/>
              <a:pathLst>
                <a:path h="731647" w="731520">
                  <a:moveTo>
                    <a:pt x="0" y="136525"/>
                  </a:moveTo>
                  <a:cubicBezTo>
                    <a:pt x="0" y="61087"/>
                    <a:pt x="61087" y="0"/>
                    <a:pt x="136525" y="0"/>
                  </a:cubicBezTo>
                  <a:lnTo>
                    <a:pt x="594995" y="0"/>
                  </a:lnTo>
                  <a:cubicBezTo>
                    <a:pt x="670433" y="0"/>
                    <a:pt x="731520" y="61087"/>
                    <a:pt x="731520" y="136525"/>
                  </a:cubicBezTo>
                  <a:lnTo>
                    <a:pt x="731520" y="594995"/>
                  </a:lnTo>
                  <a:cubicBezTo>
                    <a:pt x="731520" y="670433"/>
                    <a:pt x="670433" y="731520"/>
                    <a:pt x="594995" y="731520"/>
                  </a:cubicBezTo>
                  <a:lnTo>
                    <a:pt x="136525" y="731520"/>
                  </a:lnTo>
                  <a:cubicBezTo>
                    <a:pt x="61087" y="731647"/>
                    <a:pt x="0" y="670433"/>
                    <a:pt x="0" y="594995"/>
                  </a:cubicBezTo>
                  <a:close/>
                </a:path>
              </a:pathLst>
            </a:custGeom>
            <a:solidFill>
              <a:srgbClr val="F0D4F7"/>
            </a:solidFill>
          </p:spPr>
        </p:sp>
        <p:sp>
          <p:nvSpPr>
            <p:cNvPr name="Freeform 25" id="25"/>
            <p:cNvSpPr/>
            <p:nvPr/>
          </p:nvSpPr>
          <p:spPr>
            <a:xfrm flipH="false" flipV="false" rot="0">
              <a:off x="0" y="0"/>
              <a:ext cx="744220" cy="744347"/>
            </a:xfrm>
            <a:custGeom>
              <a:avLst/>
              <a:gdLst/>
              <a:ahLst/>
              <a:cxnLst/>
              <a:rect r="r" b="b" t="t" l="l"/>
              <a:pathLst>
                <a:path h="744347" w="744220">
                  <a:moveTo>
                    <a:pt x="0" y="142875"/>
                  </a:moveTo>
                  <a:cubicBezTo>
                    <a:pt x="0" y="64008"/>
                    <a:pt x="64008" y="0"/>
                    <a:pt x="142875" y="0"/>
                  </a:cubicBezTo>
                  <a:lnTo>
                    <a:pt x="601345" y="0"/>
                  </a:lnTo>
                  <a:lnTo>
                    <a:pt x="601345" y="6350"/>
                  </a:lnTo>
                  <a:lnTo>
                    <a:pt x="601345" y="0"/>
                  </a:lnTo>
                  <a:cubicBezTo>
                    <a:pt x="680339" y="0"/>
                    <a:pt x="744220" y="64008"/>
                    <a:pt x="744220" y="142875"/>
                  </a:cubicBezTo>
                  <a:lnTo>
                    <a:pt x="737870" y="142875"/>
                  </a:lnTo>
                  <a:lnTo>
                    <a:pt x="744220" y="142875"/>
                  </a:lnTo>
                  <a:lnTo>
                    <a:pt x="744220" y="601345"/>
                  </a:lnTo>
                  <a:lnTo>
                    <a:pt x="737870" y="601345"/>
                  </a:lnTo>
                  <a:lnTo>
                    <a:pt x="744220" y="601345"/>
                  </a:lnTo>
                  <a:cubicBezTo>
                    <a:pt x="744220" y="680339"/>
                    <a:pt x="680212" y="744220"/>
                    <a:pt x="601345" y="744220"/>
                  </a:cubicBezTo>
                  <a:lnTo>
                    <a:pt x="601345" y="737870"/>
                  </a:lnTo>
                  <a:lnTo>
                    <a:pt x="601345" y="744220"/>
                  </a:lnTo>
                  <a:lnTo>
                    <a:pt x="142875" y="744220"/>
                  </a:lnTo>
                  <a:lnTo>
                    <a:pt x="142875" y="737870"/>
                  </a:lnTo>
                  <a:lnTo>
                    <a:pt x="142875" y="744220"/>
                  </a:lnTo>
                  <a:cubicBezTo>
                    <a:pt x="64008" y="744347"/>
                    <a:pt x="0" y="680339"/>
                    <a:pt x="0" y="601345"/>
                  </a:cubicBezTo>
                  <a:lnTo>
                    <a:pt x="0" y="142875"/>
                  </a:lnTo>
                  <a:lnTo>
                    <a:pt x="6350" y="142875"/>
                  </a:lnTo>
                  <a:lnTo>
                    <a:pt x="0" y="142875"/>
                  </a:lnTo>
                  <a:moveTo>
                    <a:pt x="12700" y="142875"/>
                  </a:moveTo>
                  <a:lnTo>
                    <a:pt x="12700" y="601345"/>
                  </a:lnTo>
                  <a:lnTo>
                    <a:pt x="6350" y="601345"/>
                  </a:lnTo>
                  <a:lnTo>
                    <a:pt x="12700" y="601345"/>
                  </a:lnTo>
                  <a:cubicBezTo>
                    <a:pt x="12700" y="673227"/>
                    <a:pt x="70993" y="731520"/>
                    <a:pt x="142875" y="731520"/>
                  </a:cubicBezTo>
                  <a:lnTo>
                    <a:pt x="601345" y="731520"/>
                  </a:lnTo>
                  <a:cubicBezTo>
                    <a:pt x="673227" y="731520"/>
                    <a:pt x="731520" y="673227"/>
                    <a:pt x="731520" y="601345"/>
                  </a:cubicBezTo>
                  <a:lnTo>
                    <a:pt x="731520" y="142875"/>
                  </a:lnTo>
                  <a:cubicBezTo>
                    <a:pt x="731647" y="70993"/>
                    <a:pt x="673354" y="12700"/>
                    <a:pt x="601345" y="12700"/>
                  </a:cubicBezTo>
                  <a:lnTo>
                    <a:pt x="142875" y="12700"/>
                  </a:lnTo>
                  <a:lnTo>
                    <a:pt x="142875" y="6350"/>
                  </a:lnTo>
                  <a:lnTo>
                    <a:pt x="142875" y="12700"/>
                  </a:lnTo>
                  <a:cubicBezTo>
                    <a:pt x="70993" y="12700"/>
                    <a:pt x="12700" y="70993"/>
                    <a:pt x="12700" y="142875"/>
                  </a:cubicBezTo>
                  <a:close/>
                </a:path>
              </a:pathLst>
            </a:custGeom>
            <a:solidFill>
              <a:srgbClr val="D6BADD"/>
            </a:solidFill>
          </p:spPr>
        </p:sp>
      </p:grpSp>
      <p:sp>
        <p:nvSpPr>
          <p:cNvPr name="TextBox 26" id="26"/>
          <p:cNvSpPr txBox="true"/>
          <p:nvPr/>
        </p:nvSpPr>
        <p:spPr>
          <a:xfrm rot="0">
            <a:off x="5700222" y="7934026"/>
            <a:ext cx="184328" cy="311826"/>
          </a:xfrm>
          <a:prstGeom prst="rect">
            <a:avLst/>
          </a:prstGeom>
        </p:spPr>
        <p:txBody>
          <a:bodyPr anchor="t" rtlCol="false" tIns="0" lIns="0" bIns="0" rIns="0">
            <a:spAutoFit/>
          </a:bodyPr>
          <a:lstStyle/>
          <a:p>
            <a:pPr algn="ctr">
              <a:lnSpc>
                <a:spcPts val="2879"/>
              </a:lnSpc>
            </a:pPr>
            <a:r>
              <a:rPr lang="en-US" sz="2879" spc="-57">
                <a:solidFill>
                  <a:srgbClr val="272525"/>
                </a:solidFill>
                <a:latin typeface="Source Serif Pro"/>
                <a:ea typeface="Source Serif Pro"/>
                <a:cs typeface="Source Serif Pro"/>
                <a:sym typeface="Source Serif Pro"/>
              </a:rPr>
              <a:t>4</a:t>
            </a:r>
          </a:p>
        </p:txBody>
      </p:sp>
      <p:sp>
        <p:nvSpPr>
          <p:cNvPr name="TextBox 27" id="27"/>
          <p:cNvSpPr txBox="true"/>
          <p:nvPr/>
        </p:nvSpPr>
        <p:spPr>
          <a:xfrm rot="0">
            <a:off x="6347604" y="7757967"/>
            <a:ext cx="3074105" cy="375217"/>
          </a:xfrm>
          <a:prstGeom prst="rect">
            <a:avLst/>
          </a:prstGeom>
        </p:spPr>
        <p:txBody>
          <a:bodyPr anchor="t" rtlCol="false" tIns="0" lIns="0" bIns="0" rIns="0">
            <a:spAutoFit/>
          </a:bodyPr>
          <a:lstStyle/>
          <a:p>
            <a:pPr algn="l">
              <a:lnSpc>
                <a:spcPts val="3013"/>
              </a:lnSpc>
            </a:pPr>
            <a:r>
              <a:rPr lang="en-US" b="true" sz="2410" spc="-48">
                <a:solidFill>
                  <a:srgbClr val="272525"/>
                </a:solidFill>
                <a:latin typeface="Source Serif Pro Bold"/>
                <a:ea typeface="Source Serif Pro Bold"/>
                <a:cs typeface="Source Serif Pro Bold"/>
                <a:sym typeface="Source Serif Pro Bold"/>
              </a:rPr>
              <a:t>Özgürlük Verin</a:t>
            </a:r>
          </a:p>
        </p:txBody>
      </p:sp>
      <p:sp>
        <p:nvSpPr>
          <p:cNvPr name="TextBox 28" id="28"/>
          <p:cNvSpPr txBox="true"/>
          <p:nvPr/>
        </p:nvSpPr>
        <p:spPr>
          <a:xfrm rot="0">
            <a:off x="6347604" y="8213267"/>
            <a:ext cx="4712965" cy="1873186"/>
          </a:xfrm>
          <a:prstGeom prst="rect">
            <a:avLst/>
          </a:prstGeom>
        </p:spPr>
        <p:txBody>
          <a:bodyPr anchor="t" rtlCol="false" tIns="0" lIns="0" bIns="0" rIns="0">
            <a:spAutoFit/>
          </a:bodyPr>
          <a:lstStyle/>
          <a:p>
            <a:pPr algn="l">
              <a:lnSpc>
                <a:spcPts val="3771"/>
              </a:lnSpc>
            </a:pPr>
            <a:r>
              <a:rPr lang="en-US" sz="2308" spc="-47">
                <a:solidFill>
                  <a:srgbClr val="272525"/>
                </a:solidFill>
                <a:latin typeface="Source Sans Pro"/>
                <a:ea typeface="Source Sans Pro"/>
                <a:cs typeface="Source Sans Pro"/>
                <a:sym typeface="Source Sans Pro"/>
              </a:rPr>
              <a:t>Çocuğunuza uygun yaşta sorumluluklar verin ve kendi kararlarını vermesine izin verin. Bu, bağımsızlık ve özgüven kazanmasına yardımcı olacaktır.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1047155" y="958006"/>
            <a:ext cx="9335691" cy="1779091"/>
          </a:xfrm>
          <a:prstGeom prst="rect">
            <a:avLst/>
          </a:prstGeom>
        </p:spPr>
        <p:txBody>
          <a:bodyPr anchor="t" rtlCol="false" tIns="0" lIns="0" bIns="0" rIns="0">
            <a:spAutoFit/>
          </a:bodyPr>
          <a:lstStyle/>
          <a:p>
            <a:pPr algn="l">
              <a:lnSpc>
                <a:spcPts val="6875"/>
              </a:lnSpc>
            </a:pPr>
            <a:r>
              <a:rPr lang="en-US" sz="5500" spc="-111">
                <a:solidFill>
                  <a:srgbClr val="000000"/>
                </a:solidFill>
                <a:latin typeface="Source Serif Pro"/>
                <a:ea typeface="Source Serif Pro"/>
                <a:cs typeface="Source Serif Pro"/>
                <a:sym typeface="Source Serif Pro"/>
              </a:rPr>
              <a:t>Dinleme Becerisinin Geliştirilmesi</a:t>
            </a:r>
          </a:p>
        </p:txBody>
      </p:sp>
      <p:grpSp>
        <p:nvGrpSpPr>
          <p:cNvPr name="Group 4" id="4"/>
          <p:cNvGrpSpPr/>
          <p:nvPr/>
        </p:nvGrpSpPr>
        <p:grpSpPr>
          <a:xfrm rot="0">
            <a:off x="1042392" y="3181052"/>
            <a:ext cx="4527798" cy="2682628"/>
            <a:chOff x="0" y="0"/>
            <a:chExt cx="6037063" cy="3576837"/>
          </a:xfrm>
        </p:grpSpPr>
        <p:sp>
          <p:nvSpPr>
            <p:cNvPr name="Freeform 5" id="5"/>
            <p:cNvSpPr/>
            <p:nvPr/>
          </p:nvSpPr>
          <p:spPr>
            <a:xfrm flipH="false" flipV="false" rot="0">
              <a:off x="6350" y="6350"/>
              <a:ext cx="6024372" cy="3564128"/>
            </a:xfrm>
            <a:custGeom>
              <a:avLst/>
              <a:gdLst/>
              <a:ahLst/>
              <a:cxnLst/>
              <a:rect r="r" b="b" t="t" l="l"/>
              <a:pathLst>
                <a:path h="3564128" w="6024372">
                  <a:moveTo>
                    <a:pt x="0" y="167513"/>
                  </a:moveTo>
                  <a:cubicBezTo>
                    <a:pt x="0" y="75057"/>
                    <a:pt x="75184" y="0"/>
                    <a:pt x="167767" y="0"/>
                  </a:cubicBezTo>
                  <a:lnTo>
                    <a:pt x="5856605" y="0"/>
                  </a:lnTo>
                  <a:cubicBezTo>
                    <a:pt x="5949315" y="0"/>
                    <a:pt x="6024372" y="75057"/>
                    <a:pt x="6024372" y="167513"/>
                  </a:cubicBezTo>
                  <a:lnTo>
                    <a:pt x="6024372" y="3396615"/>
                  </a:lnTo>
                  <a:cubicBezTo>
                    <a:pt x="6024372" y="3489198"/>
                    <a:pt x="5949188" y="3564128"/>
                    <a:pt x="5856605" y="3564128"/>
                  </a:cubicBezTo>
                  <a:lnTo>
                    <a:pt x="167767" y="3564128"/>
                  </a:lnTo>
                  <a:cubicBezTo>
                    <a:pt x="75184" y="3564128"/>
                    <a:pt x="0" y="3489071"/>
                    <a:pt x="0" y="3396615"/>
                  </a:cubicBezTo>
                  <a:close/>
                </a:path>
              </a:pathLst>
            </a:custGeom>
            <a:solidFill>
              <a:srgbClr val="F0D4F7"/>
            </a:solidFill>
          </p:spPr>
        </p:sp>
        <p:sp>
          <p:nvSpPr>
            <p:cNvPr name="Freeform 6" id="6"/>
            <p:cNvSpPr/>
            <p:nvPr/>
          </p:nvSpPr>
          <p:spPr>
            <a:xfrm flipH="false" flipV="false" rot="0">
              <a:off x="0" y="0"/>
              <a:ext cx="6037072" cy="3576828"/>
            </a:xfrm>
            <a:custGeom>
              <a:avLst/>
              <a:gdLst/>
              <a:ahLst/>
              <a:cxnLst/>
              <a:rect r="r" b="b" t="t" l="l"/>
              <a:pathLst>
                <a:path h="3576828" w="6037072">
                  <a:moveTo>
                    <a:pt x="0" y="173863"/>
                  </a:moveTo>
                  <a:cubicBezTo>
                    <a:pt x="0" y="77851"/>
                    <a:pt x="77978" y="0"/>
                    <a:pt x="174117" y="0"/>
                  </a:cubicBezTo>
                  <a:lnTo>
                    <a:pt x="5862955" y="0"/>
                  </a:lnTo>
                  <a:lnTo>
                    <a:pt x="5862955" y="6350"/>
                  </a:lnTo>
                  <a:lnTo>
                    <a:pt x="5862955" y="0"/>
                  </a:lnTo>
                  <a:cubicBezTo>
                    <a:pt x="5959094" y="0"/>
                    <a:pt x="6037072" y="77851"/>
                    <a:pt x="6037072" y="173863"/>
                  </a:cubicBezTo>
                  <a:lnTo>
                    <a:pt x="6030722" y="173863"/>
                  </a:lnTo>
                  <a:lnTo>
                    <a:pt x="6037072" y="173863"/>
                  </a:lnTo>
                  <a:lnTo>
                    <a:pt x="6037072" y="3402965"/>
                  </a:lnTo>
                  <a:lnTo>
                    <a:pt x="6030722" y="3402965"/>
                  </a:lnTo>
                  <a:lnTo>
                    <a:pt x="6037072" y="3402965"/>
                  </a:lnTo>
                  <a:cubicBezTo>
                    <a:pt x="6037072" y="3498977"/>
                    <a:pt x="5959094" y="3576828"/>
                    <a:pt x="5862955" y="3576828"/>
                  </a:cubicBezTo>
                  <a:lnTo>
                    <a:pt x="5862955" y="3570478"/>
                  </a:lnTo>
                  <a:lnTo>
                    <a:pt x="5862955" y="3576828"/>
                  </a:lnTo>
                  <a:lnTo>
                    <a:pt x="174117" y="3576828"/>
                  </a:lnTo>
                  <a:lnTo>
                    <a:pt x="174117" y="3570478"/>
                  </a:lnTo>
                  <a:lnTo>
                    <a:pt x="174117" y="3576828"/>
                  </a:lnTo>
                  <a:cubicBezTo>
                    <a:pt x="77978" y="3576828"/>
                    <a:pt x="0" y="3498977"/>
                    <a:pt x="0" y="3402965"/>
                  </a:cubicBezTo>
                  <a:lnTo>
                    <a:pt x="0" y="173863"/>
                  </a:lnTo>
                  <a:lnTo>
                    <a:pt x="6350" y="173863"/>
                  </a:lnTo>
                  <a:lnTo>
                    <a:pt x="0" y="173863"/>
                  </a:lnTo>
                  <a:moveTo>
                    <a:pt x="12700" y="173863"/>
                  </a:moveTo>
                  <a:lnTo>
                    <a:pt x="12700" y="3402965"/>
                  </a:lnTo>
                  <a:lnTo>
                    <a:pt x="6350" y="3402965"/>
                  </a:lnTo>
                  <a:lnTo>
                    <a:pt x="12700" y="3402965"/>
                  </a:lnTo>
                  <a:cubicBezTo>
                    <a:pt x="12700" y="3491992"/>
                    <a:pt x="84963" y="3564128"/>
                    <a:pt x="174117" y="3564128"/>
                  </a:cubicBezTo>
                  <a:lnTo>
                    <a:pt x="5862955" y="3564128"/>
                  </a:lnTo>
                  <a:cubicBezTo>
                    <a:pt x="5952109" y="3564128"/>
                    <a:pt x="6024372" y="3491992"/>
                    <a:pt x="6024372" y="3402965"/>
                  </a:cubicBezTo>
                  <a:lnTo>
                    <a:pt x="6024372" y="173863"/>
                  </a:lnTo>
                  <a:cubicBezTo>
                    <a:pt x="6024372" y="84836"/>
                    <a:pt x="5952109" y="12700"/>
                    <a:pt x="5862955" y="12700"/>
                  </a:cubicBezTo>
                  <a:lnTo>
                    <a:pt x="174117" y="12700"/>
                  </a:lnTo>
                  <a:lnTo>
                    <a:pt x="174117" y="6350"/>
                  </a:lnTo>
                  <a:lnTo>
                    <a:pt x="174117" y="12700"/>
                  </a:lnTo>
                  <a:cubicBezTo>
                    <a:pt x="84963" y="12700"/>
                    <a:pt x="12700" y="84836"/>
                    <a:pt x="12700" y="173863"/>
                  </a:cubicBezTo>
                  <a:close/>
                </a:path>
              </a:pathLst>
            </a:custGeom>
            <a:solidFill>
              <a:srgbClr val="D6BADD"/>
            </a:solidFill>
          </p:spPr>
        </p:sp>
      </p:grpSp>
      <p:sp>
        <p:nvSpPr>
          <p:cNvPr name="TextBox 7" id="7"/>
          <p:cNvSpPr txBox="true"/>
          <p:nvPr/>
        </p:nvSpPr>
        <p:spPr>
          <a:xfrm rot="0">
            <a:off x="1355824" y="3484960"/>
            <a:ext cx="3520231" cy="449461"/>
          </a:xfrm>
          <a:prstGeom prst="rect">
            <a:avLst/>
          </a:prstGeom>
        </p:spPr>
        <p:txBody>
          <a:bodyPr anchor="t" rtlCol="false" tIns="0" lIns="0" bIns="0" rIns="0">
            <a:spAutoFit/>
          </a:bodyPr>
          <a:lstStyle/>
          <a:p>
            <a:pPr algn="l">
              <a:lnSpc>
                <a:spcPts val="3437"/>
              </a:lnSpc>
            </a:pPr>
            <a:r>
              <a:rPr lang="en-US" sz="2750" spc="-55">
                <a:solidFill>
                  <a:srgbClr val="272525"/>
                </a:solidFill>
                <a:latin typeface="Source Serif Pro"/>
                <a:ea typeface="Source Serif Pro"/>
                <a:cs typeface="Source Serif Pro"/>
                <a:sym typeface="Source Serif Pro"/>
              </a:rPr>
              <a:t>Göz teması kurmak</a:t>
            </a:r>
          </a:p>
        </p:txBody>
      </p:sp>
      <p:sp>
        <p:nvSpPr>
          <p:cNvPr name="TextBox 8" id="8"/>
          <p:cNvSpPr txBox="true"/>
          <p:nvPr/>
        </p:nvSpPr>
        <p:spPr>
          <a:xfrm rot="0">
            <a:off x="1355824" y="4018657"/>
            <a:ext cx="3900934" cy="1531590"/>
          </a:xfrm>
          <a:prstGeom prst="rect">
            <a:avLst/>
          </a:prstGeom>
        </p:spPr>
        <p:txBody>
          <a:bodyPr anchor="t" rtlCol="false" tIns="0" lIns="0" bIns="0" rIns="0">
            <a:spAutoFit/>
          </a:bodyPr>
          <a:lstStyle/>
          <a:p>
            <a:pPr algn="l">
              <a:lnSpc>
                <a:spcPts val="3750"/>
              </a:lnSpc>
            </a:pPr>
            <a:r>
              <a:rPr lang="en-US" sz="2312" spc="-47">
                <a:solidFill>
                  <a:srgbClr val="272525"/>
                </a:solidFill>
                <a:latin typeface="Source Sans Pro"/>
                <a:ea typeface="Source Sans Pro"/>
                <a:cs typeface="Source Sans Pro"/>
                <a:sym typeface="Source Sans Pro"/>
              </a:rPr>
              <a:t>Karşı tarafa dikkat gösterdiğinizi göstermek için göz teması kurun.</a:t>
            </a:r>
          </a:p>
        </p:txBody>
      </p:sp>
      <p:grpSp>
        <p:nvGrpSpPr>
          <p:cNvPr name="Group 9" id="9"/>
          <p:cNvGrpSpPr/>
          <p:nvPr/>
        </p:nvGrpSpPr>
        <p:grpSpPr>
          <a:xfrm rot="0">
            <a:off x="5859810" y="3181052"/>
            <a:ext cx="4527798" cy="2682628"/>
            <a:chOff x="0" y="0"/>
            <a:chExt cx="6037063" cy="3576837"/>
          </a:xfrm>
        </p:grpSpPr>
        <p:sp>
          <p:nvSpPr>
            <p:cNvPr name="Freeform 10" id="10"/>
            <p:cNvSpPr/>
            <p:nvPr/>
          </p:nvSpPr>
          <p:spPr>
            <a:xfrm flipH="false" flipV="false" rot="0">
              <a:off x="6350" y="6350"/>
              <a:ext cx="6024372" cy="3564128"/>
            </a:xfrm>
            <a:custGeom>
              <a:avLst/>
              <a:gdLst/>
              <a:ahLst/>
              <a:cxnLst/>
              <a:rect r="r" b="b" t="t" l="l"/>
              <a:pathLst>
                <a:path h="3564128" w="6024372">
                  <a:moveTo>
                    <a:pt x="0" y="167513"/>
                  </a:moveTo>
                  <a:cubicBezTo>
                    <a:pt x="0" y="75057"/>
                    <a:pt x="75184" y="0"/>
                    <a:pt x="167767" y="0"/>
                  </a:cubicBezTo>
                  <a:lnTo>
                    <a:pt x="5856605" y="0"/>
                  </a:lnTo>
                  <a:cubicBezTo>
                    <a:pt x="5949315" y="0"/>
                    <a:pt x="6024372" y="75057"/>
                    <a:pt x="6024372" y="167513"/>
                  </a:cubicBezTo>
                  <a:lnTo>
                    <a:pt x="6024372" y="3396615"/>
                  </a:lnTo>
                  <a:cubicBezTo>
                    <a:pt x="6024372" y="3489198"/>
                    <a:pt x="5949188" y="3564128"/>
                    <a:pt x="5856605" y="3564128"/>
                  </a:cubicBezTo>
                  <a:lnTo>
                    <a:pt x="167767" y="3564128"/>
                  </a:lnTo>
                  <a:cubicBezTo>
                    <a:pt x="75184" y="3564128"/>
                    <a:pt x="0" y="3489071"/>
                    <a:pt x="0" y="3396615"/>
                  </a:cubicBezTo>
                  <a:close/>
                </a:path>
              </a:pathLst>
            </a:custGeom>
            <a:solidFill>
              <a:srgbClr val="F0D4F7"/>
            </a:solidFill>
          </p:spPr>
        </p:sp>
        <p:sp>
          <p:nvSpPr>
            <p:cNvPr name="Freeform 11" id="11"/>
            <p:cNvSpPr/>
            <p:nvPr/>
          </p:nvSpPr>
          <p:spPr>
            <a:xfrm flipH="false" flipV="false" rot="0">
              <a:off x="0" y="0"/>
              <a:ext cx="6037072" cy="3576828"/>
            </a:xfrm>
            <a:custGeom>
              <a:avLst/>
              <a:gdLst/>
              <a:ahLst/>
              <a:cxnLst/>
              <a:rect r="r" b="b" t="t" l="l"/>
              <a:pathLst>
                <a:path h="3576828" w="6037072">
                  <a:moveTo>
                    <a:pt x="0" y="173863"/>
                  </a:moveTo>
                  <a:cubicBezTo>
                    <a:pt x="0" y="77851"/>
                    <a:pt x="77978" y="0"/>
                    <a:pt x="174117" y="0"/>
                  </a:cubicBezTo>
                  <a:lnTo>
                    <a:pt x="5862955" y="0"/>
                  </a:lnTo>
                  <a:lnTo>
                    <a:pt x="5862955" y="6350"/>
                  </a:lnTo>
                  <a:lnTo>
                    <a:pt x="5862955" y="0"/>
                  </a:lnTo>
                  <a:cubicBezTo>
                    <a:pt x="5959094" y="0"/>
                    <a:pt x="6037072" y="77851"/>
                    <a:pt x="6037072" y="173863"/>
                  </a:cubicBezTo>
                  <a:lnTo>
                    <a:pt x="6030722" y="173863"/>
                  </a:lnTo>
                  <a:lnTo>
                    <a:pt x="6037072" y="173863"/>
                  </a:lnTo>
                  <a:lnTo>
                    <a:pt x="6037072" y="3402965"/>
                  </a:lnTo>
                  <a:lnTo>
                    <a:pt x="6030722" y="3402965"/>
                  </a:lnTo>
                  <a:lnTo>
                    <a:pt x="6037072" y="3402965"/>
                  </a:lnTo>
                  <a:cubicBezTo>
                    <a:pt x="6037072" y="3498977"/>
                    <a:pt x="5959094" y="3576828"/>
                    <a:pt x="5862955" y="3576828"/>
                  </a:cubicBezTo>
                  <a:lnTo>
                    <a:pt x="5862955" y="3570478"/>
                  </a:lnTo>
                  <a:lnTo>
                    <a:pt x="5862955" y="3576828"/>
                  </a:lnTo>
                  <a:lnTo>
                    <a:pt x="174117" y="3576828"/>
                  </a:lnTo>
                  <a:lnTo>
                    <a:pt x="174117" y="3570478"/>
                  </a:lnTo>
                  <a:lnTo>
                    <a:pt x="174117" y="3576828"/>
                  </a:lnTo>
                  <a:cubicBezTo>
                    <a:pt x="77978" y="3576828"/>
                    <a:pt x="0" y="3498977"/>
                    <a:pt x="0" y="3402965"/>
                  </a:cubicBezTo>
                  <a:lnTo>
                    <a:pt x="0" y="173863"/>
                  </a:lnTo>
                  <a:lnTo>
                    <a:pt x="6350" y="173863"/>
                  </a:lnTo>
                  <a:lnTo>
                    <a:pt x="0" y="173863"/>
                  </a:lnTo>
                  <a:moveTo>
                    <a:pt x="12700" y="173863"/>
                  </a:moveTo>
                  <a:lnTo>
                    <a:pt x="12700" y="3402965"/>
                  </a:lnTo>
                  <a:lnTo>
                    <a:pt x="6350" y="3402965"/>
                  </a:lnTo>
                  <a:lnTo>
                    <a:pt x="12700" y="3402965"/>
                  </a:lnTo>
                  <a:cubicBezTo>
                    <a:pt x="12700" y="3491992"/>
                    <a:pt x="84963" y="3564128"/>
                    <a:pt x="174117" y="3564128"/>
                  </a:cubicBezTo>
                  <a:lnTo>
                    <a:pt x="5862955" y="3564128"/>
                  </a:lnTo>
                  <a:cubicBezTo>
                    <a:pt x="5952109" y="3564128"/>
                    <a:pt x="6024372" y="3491992"/>
                    <a:pt x="6024372" y="3402965"/>
                  </a:cubicBezTo>
                  <a:lnTo>
                    <a:pt x="6024372" y="173863"/>
                  </a:lnTo>
                  <a:cubicBezTo>
                    <a:pt x="6024372" y="84836"/>
                    <a:pt x="5952109" y="12700"/>
                    <a:pt x="5862955" y="12700"/>
                  </a:cubicBezTo>
                  <a:lnTo>
                    <a:pt x="174117" y="12700"/>
                  </a:lnTo>
                  <a:lnTo>
                    <a:pt x="174117" y="6350"/>
                  </a:lnTo>
                  <a:lnTo>
                    <a:pt x="174117" y="12700"/>
                  </a:lnTo>
                  <a:cubicBezTo>
                    <a:pt x="84963" y="12700"/>
                    <a:pt x="12700" y="84836"/>
                    <a:pt x="12700" y="173863"/>
                  </a:cubicBezTo>
                  <a:close/>
                </a:path>
              </a:pathLst>
            </a:custGeom>
            <a:solidFill>
              <a:srgbClr val="D6BADD"/>
            </a:solidFill>
          </p:spPr>
        </p:sp>
      </p:grpSp>
      <p:sp>
        <p:nvSpPr>
          <p:cNvPr name="TextBox 12" id="12"/>
          <p:cNvSpPr txBox="true"/>
          <p:nvPr/>
        </p:nvSpPr>
        <p:spPr>
          <a:xfrm rot="0">
            <a:off x="6173241" y="3484960"/>
            <a:ext cx="3520231" cy="449461"/>
          </a:xfrm>
          <a:prstGeom prst="rect">
            <a:avLst/>
          </a:prstGeom>
        </p:spPr>
        <p:txBody>
          <a:bodyPr anchor="t" rtlCol="false" tIns="0" lIns="0" bIns="0" rIns="0">
            <a:spAutoFit/>
          </a:bodyPr>
          <a:lstStyle/>
          <a:p>
            <a:pPr algn="l">
              <a:lnSpc>
                <a:spcPts val="3437"/>
              </a:lnSpc>
            </a:pPr>
            <a:r>
              <a:rPr lang="en-US" sz="2750" spc="-55">
                <a:solidFill>
                  <a:srgbClr val="272525"/>
                </a:solidFill>
                <a:latin typeface="Source Serif Pro"/>
                <a:ea typeface="Source Serif Pro"/>
                <a:cs typeface="Source Serif Pro"/>
                <a:sym typeface="Source Serif Pro"/>
              </a:rPr>
              <a:t>Söz kesmemek</a:t>
            </a:r>
          </a:p>
        </p:txBody>
      </p:sp>
      <p:sp>
        <p:nvSpPr>
          <p:cNvPr name="TextBox 13" id="13"/>
          <p:cNvSpPr txBox="true"/>
          <p:nvPr/>
        </p:nvSpPr>
        <p:spPr>
          <a:xfrm rot="0">
            <a:off x="6173241" y="4018657"/>
            <a:ext cx="3900934" cy="1531590"/>
          </a:xfrm>
          <a:prstGeom prst="rect">
            <a:avLst/>
          </a:prstGeom>
        </p:spPr>
        <p:txBody>
          <a:bodyPr anchor="t" rtlCol="false" tIns="0" lIns="0" bIns="0" rIns="0">
            <a:spAutoFit/>
          </a:bodyPr>
          <a:lstStyle/>
          <a:p>
            <a:pPr algn="l">
              <a:lnSpc>
                <a:spcPts val="3750"/>
              </a:lnSpc>
            </a:pPr>
            <a:r>
              <a:rPr lang="en-US" sz="2312" spc="-47">
                <a:solidFill>
                  <a:srgbClr val="272525"/>
                </a:solidFill>
                <a:latin typeface="Source Sans Pro"/>
                <a:ea typeface="Source Sans Pro"/>
                <a:cs typeface="Source Sans Pro"/>
                <a:sym typeface="Source Sans Pro"/>
              </a:rPr>
              <a:t>Karşı tarafı bitirmesine izin verin ve düşüncelerini tam olarak ifade etmesine olanak sağlayın.</a:t>
            </a:r>
          </a:p>
        </p:txBody>
      </p:sp>
      <p:grpSp>
        <p:nvGrpSpPr>
          <p:cNvPr name="Group 14" id="14"/>
          <p:cNvGrpSpPr/>
          <p:nvPr/>
        </p:nvGrpSpPr>
        <p:grpSpPr>
          <a:xfrm rot="0">
            <a:off x="1042392" y="6153299"/>
            <a:ext cx="4527798" cy="3161407"/>
            <a:chOff x="0" y="0"/>
            <a:chExt cx="6037063" cy="4215210"/>
          </a:xfrm>
        </p:grpSpPr>
        <p:sp>
          <p:nvSpPr>
            <p:cNvPr name="Freeform 15" id="15"/>
            <p:cNvSpPr/>
            <p:nvPr/>
          </p:nvSpPr>
          <p:spPr>
            <a:xfrm flipH="false" flipV="false" rot="0">
              <a:off x="6350" y="6350"/>
              <a:ext cx="6024372" cy="4202557"/>
            </a:xfrm>
            <a:custGeom>
              <a:avLst/>
              <a:gdLst/>
              <a:ahLst/>
              <a:cxnLst/>
              <a:rect r="r" b="b" t="t" l="l"/>
              <a:pathLst>
                <a:path h="4202557" w="6024372">
                  <a:moveTo>
                    <a:pt x="0" y="167513"/>
                  </a:moveTo>
                  <a:cubicBezTo>
                    <a:pt x="0" y="75057"/>
                    <a:pt x="75057" y="0"/>
                    <a:pt x="167767" y="0"/>
                  </a:cubicBezTo>
                  <a:lnTo>
                    <a:pt x="5856605" y="0"/>
                  </a:lnTo>
                  <a:cubicBezTo>
                    <a:pt x="5949188" y="0"/>
                    <a:pt x="6024372" y="75057"/>
                    <a:pt x="6024372" y="167513"/>
                  </a:cubicBezTo>
                  <a:lnTo>
                    <a:pt x="6024372" y="4034917"/>
                  </a:lnTo>
                  <a:cubicBezTo>
                    <a:pt x="6024372" y="4127500"/>
                    <a:pt x="5949315" y="4202430"/>
                    <a:pt x="5856605" y="4202430"/>
                  </a:cubicBezTo>
                  <a:lnTo>
                    <a:pt x="167767" y="4202430"/>
                  </a:lnTo>
                  <a:cubicBezTo>
                    <a:pt x="75057" y="4202557"/>
                    <a:pt x="0" y="4127500"/>
                    <a:pt x="0" y="4034917"/>
                  </a:cubicBezTo>
                  <a:close/>
                </a:path>
              </a:pathLst>
            </a:custGeom>
            <a:solidFill>
              <a:srgbClr val="F0D4F7"/>
            </a:solidFill>
          </p:spPr>
        </p:sp>
        <p:sp>
          <p:nvSpPr>
            <p:cNvPr name="Freeform 16" id="16"/>
            <p:cNvSpPr/>
            <p:nvPr/>
          </p:nvSpPr>
          <p:spPr>
            <a:xfrm flipH="false" flipV="false" rot="0">
              <a:off x="0" y="0"/>
              <a:ext cx="6037072" cy="4215257"/>
            </a:xfrm>
            <a:custGeom>
              <a:avLst/>
              <a:gdLst/>
              <a:ahLst/>
              <a:cxnLst/>
              <a:rect r="r" b="b" t="t" l="l"/>
              <a:pathLst>
                <a:path h="4215257" w="6037072">
                  <a:moveTo>
                    <a:pt x="0" y="173863"/>
                  </a:moveTo>
                  <a:cubicBezTo>
                    <a:pt x="0" y="77851"/>
                    <a:pt x="77978" y="0"/>
                    <a:pt x="174117" y="0"/>
                  </a:cubicBezTo>
                  <a:lnTo>
                    <a:pt x="5862955" y="0"/>
                  </a:lnTo>
                  <a:lnTo>
                    <a:pt x="5862955" y="6350"/>
                  </a:lnTo>
                  <a:lnTo>
                    <a:pt x="5862955" y="0"/>
                  </a:lnTo>
                  <a:cubicBezTo>
                    <a:pt x="5959094" y="0"/>
                    <a:pt x="6037072" y="77851"/>
                    <a:pt x="6037072" y="173863"/>
                  </a:cubicBezTo>
                  <a:lnTo>
                    <a:pt x="6030722" y="173863"/>
                  </a:lnTo>
                  <a:lnTo>
                    <a:pt x="6037072" y="173863"/>
                  </a:lnTo>
                  <a:lnTo>
                    <a:pt x="6037072" y="4041267"/>
                  </a:lnTo>
                  <a:lnTo>
                    <a:pt x="6030722" y="4041267"/>
                  </a:lnTo>
                  <a:lnTo>
                    <a:pt x="6037072" y="4041267"/>
                  </a:lnTo>
                  <a:cubicBezTo>
                    <a:pt x="6037072" y="4137279"/>
                    <a:pt x="5959094" y="4215130"/>
                    <a:pt x="5862955" y="4215130"/>
                  </a:cubicBezTo>
                  <a:lnTo>
                    <a:pt x="5862955" y="4208780"/>
                  </a:lnTo>
                  <a:lnTo>
                    <a:pt x="5862955" y="4215130"/>
                  </a:lnTo>
                  <a:lnTo>
                    <a:pt x="174117" y="4215130"/>
                  </a:lnTo>
                  <a:lnTo>
                    <a:pt x="174117" y="4208780"/>
                  </a:lnTo>
                  <a:lnTo>
                    <a:pt x="174117" y="4215130"/>
                  </a:lnTo>
                  <a:cubicBezTo>
                    <a:pt x="77978" y="4215257"/>
                    <a:pt x="0" y="4137406"/>
                    <a:pt x="0" y="4041267"/>
                  </a:cubicBezTo>
                  <a:lnTo>
                    <a:pt x="0" y="173863"/>
                  </a:lnTo>
                  <a:lnTo>
                    <a:pt x="6350" y="173863"/>
                  </a:lnTo>
                  <a:lnTo>
                    <a:pt x="0" y="173863"/>
                  </a:lnTo>
                  <a:moveTo>
                    <a:pt x="12700" y="173863"/>
                  </a:moveTo>
                  <a:lnTo>
                    <a:pt x="12700" y="4041267"/>
                  </a:lnTo>
                  <a:lnTo>
                    <a:pt x="6350" y="4041267"/>
                  </a:lnTo>
                  <a:lnTo>
                    <a:pt x="12700" y="4041267"/>
                  </a:lnTo>
                  <a:cubicBezTo>
                    <a:pt x="12700" y="4130294"/>
                    <a:pt x="84963" y="4202430"/>
                    <a:pt x="174117" y="4202430"/>
                  </a:cubicBezTo>
                  <a:lnTo>
                    <a:pt x="5862955" y="4202430"/>
                  </a:lnTo>
                  <a:cubicBezTo>
                    <a:pt x="5952109" y="4202430"/>
                    <a:pt x="6024372" y="4130294"/>
                    <a:pt x="6024372" y="4041267"/>
                  </a:cubicBezTo>
                  <a:lnTo>
                    <a:pt x="6024372" y="173863"/>
                  </a:lnTo>
                  <a:cubicBezTo>
                    <a:pt x="6024372" y="84836"/>
                    <a:pt x="5952109" y="12700"/>
                    <a:pt x="5862955" y="12700"/>
                  </a:cubicBezTo>
                  <a:lnTo>
                    <a:pt x="174117" y="12700"/>
                  </a:lnTo>
                  <a:lnTo>
                    <a:pt x="174117" y="6350"/>
                  </a:lnTo>
                  <a:lnTo>
                    <a:pt x="174117" y="12700"/>
                  </a:lnTo>
                  <a:cubicBezTo>
                    <a:pt x="84963" y="12700"/>
                    <a:pt x="12700" y="84836"/>
                    <a:pt x="12700" y="173863"/>
                  </a:cubicBezTo>
                  <a:close/>
                </a:path>
              </a:pathLst>
            </a:custGeom>
            <a:solidFill>
              <a:srgbClr val="D6BADD"/>
            </a:solidFill>
          </p:spPr>
        </p:sp>
      </p:grpSp>
      <p:sp>
        <p:nvSpPr>
          <p:cNvPr name="TextBox 17" id="17"/>
          <p:cNvSpPr txBox="true"/>
          <p:nvPr/>
        </p:nvSpPr>
        <p:spPr>
          <a:xfrm rot="0">
            <a:off x="1355824" y="6457206"/>
            <a:ext cx="3752552" cy="449461"/>
          </a:xfrm>
          <a:prstGeom prst="rect">
            <a:avLst/>
          </a:prstGeom>
        </p:spPr>
        <p:txBody>
          <a:bodyPr anchor="t" rtlCol="false" tIns="0" lIns="0" bIns="0" rIns="0">
            <a:spAutoFit/>
          </a:bodyPr>
          <a:lstStyle/>
          <a:p>
            <a:pPr algn="l">
              <a:lnSpc>
                <a:spcPts val="3437"/>
              </a:lnSpc>
            </a:pPr>
            <a:r>
              <a:rPr lang="en-US" sz="2750" spc="-55">
                <a:solidFill>
                  <a:srgbClr val="272525"/>
                </a:solidFill>
                <a:latin typeface="Source Serif Pro"/>
                <a:ea typeface="Source Serif Pro"/>
                <a:cs typeface="Source Serif Pro"/>
                <a:sym typeface="Source Serif Pro"/>
              </a:rPr>
              <a:t>Anlayışlı sorular sormak</a:t>
            </a:r>
          </a:p>
        </p:txBody>
      </p:sp>
      <p:sp>
        <p:nvSpPr>
          <p:cNvPr name="TextBox 18" id="18"/>
          <p:cNvSpPr txBox="true"/>
          <p:nvPr/>
        </p:nvSpPr>
        <p:spPr>
          <a:xfrm rot="0">
            <a:off x="1355824" y="6990904"/>
            <a:ext cx="3900934" cy="2010370"/>
          </a:xfrm>
          <a:prstGeom prst="rect">
            <a:avLst/>
          </a:prstGeom>
        </p:spPr>
        <p:txBody>
          <a:bodyPr anchor="t" rtlCol="false" tIns="0" lIns="0" bIns="0" rIns="0">
            <a:spAutoFit/>
          </a:bodyPr>
          <a:lstStyle/>
          <a:p>
            <a:pPr algn="l">
              <a:lnSpc>
                <a:spcPts val="3750"/>
              </a:lnSpc>
            </a:pPr>
            <a:r>
              <a:rPr lang="en-US" sz="2312" spc="-47">
                <a:solidFill>
                  <a:srgbClr val="272525"/>
                </a:solidFill>
                <a:latin typeface="Source Sans Pro"/>
                <a:ea typeface="Source Sans Pro"/>
                <a:cs typeface="Source Sans Pro"/>
                <a:sym typeface="Source Sans Pro"/>
              </a:rPr>
              <a:t>Karşı tarafın söylediklerini gerçekten anladığınızdan emin olmak için açıklayıcı sorular sorun.</a:t>
            </a:r>
          </a:p>
        </p:txBody>
      </p:sp>
      <p:grpSp>
        <p:nvGrpSpPr>
          <p:cNvPr name="Group 19" id="19"/>
          <p:cNvGrpSpPr/>
          <p:nvPr/>
        </p:nvGrpSpPr>
        <p:grpSpPr>
          <a:xfrm rot="0">
            <a:off x="5859810" y="6153299"/>
            <a:ext cx="4527798" cy="3161407"/>
            <a:chOff x="0" y="0"/>
            <a:chExt cx="6037063" cy="4215210"/>
          </a:xfrm>
        </p:grpSpPr>
        <p:sp>
          <p:nvSpPr>
            <p:cNvPr name="Freeform 20" id="20"/>
            <p:cNvSpPr/>
            <p:nvPr/>
          </p:nvSpPr>
          <p:spPr>
            <a:xfrm flipH="false" flipV="false" rot="0">
              <a:off x="6350" y="6350"/>
              <a:ext cx="6024372" cy="4202557"/>
            </a:xfrm>
            <a:custGeom>
              <a:avLst/>
              <a:gdLst/>
              <a:ahLst/>
              <a:cxnLst/>
              <a:rect r="r" b="b" t="t" l="l"/>
              <a:pathLst>
                <a:path h="4202557" w="6024372">
                  <a:moveTo>
                    <a:pt x="0" y="167513"/>
                  </a:moveTo>
                  <a:cubicBezTo>
                    <a:pt x="0" y="75057"/>
                    <a:pt x="75057" y="0"/>
                    <a:pt x="167767" y="0"/>
                  </a:cubicBezTo>
                  <a:lnTo>
                    <a:pt x="5856605" y="0"/>
                  </a:lnTo>
                  <a:cubicBezTo>
                    <a:pt x="5949188" y="0"/>
                    <a:pt x="6024372" y="75057"/>
                    <a:pt x="6024372" y="167513"/>
                  </a:cubicBezTo>
                  <a:lnTo>
                    <a:pt x="6024372" y="4034917"/>
                  </a:lnTo>
                  <a:cubicBezTo>
                    <a:pt x="6024372" y="4127500"/>
                    <a:pt x="5949315" y="4202430"/>
                    <a:pt x="5856605" y="4202430"/>
                  </a:cubicBezTo>
                  <a:lnTo>
                    <a:pt x="167767" y="4202430"/>
                  </a:lnTo>
                  <a:cubicBezTo>
                    <a:pt x="75057" y="4202557"/>
                    <a:pt x="0" y="4127500"/>
                    <a:pt x="0" y="4034917"/>
                  </a:cubicBezTo>
                  <a:close/>
                </a:path>
              </a:pathLst>
            </a:custGeom>
            <a:solidFill>
              <a:srgbClr val="F0D4F7"/>
            </a:solidFill>
          </p:spPr>
        </p:sp>
        <p:sp>
          <p:nvSpPr>
            <p:cNvPr name="Freeform 21" id="21"/>
            <p:cNvSpPr/>
            <p:nvPr/>
          </p:nvSpPr>
          <p:spPr>
            <a:xfrm flipH="false" flipV="false" rot="0">
              <a:off x="0" y="0"/>
              <a:ext cx="6037072" cy="4215257"/>
            </a:xfrm>
            <a:custGeom>
              <a:avLst/>
              <a:gdLst/>
              <a:ahLst/>
              <a:cxnLst/>
              <a:rect r="r" b="b" t="t" l="l"/>
              <a:pathLst>
                <a:path h="4215257" w="6037072">
                  <a:moveTo>
                    <a:pt x="0" y="173863"/>
                  </a:moveTo>
                  <a:cubicBezTo>
                    <a:pt x="0" y="77851"/>
                    <a:pt x="77978" y="0"/>
                    <a:pt x="174117" y="0"/>
                  </a:cubicBezTo>
                  <a:lnTo>
                    <a:pt x="5862955" y="0"/>
                  </a:lnTo>
                  <a:lnTo>
                    <a:pt x="5862955" y="6350"/>
                  </a:lnTo>
                  <a:lnTo>
                    <a:pt x="5862955" y="0"/>
                  </a:lnTo>
                  <a:cubicBezTo>
                    <a:pt x="5959094" y="0"/>
                    <a:pt x="6037072" y="77851"/>
                    <a:pt x="6037072" y="173863"/>
                  </a:cubicBezTo>
                  <a:lnTo>
                    <a:pt x="6030722" y="173863"/>
                  </a:lnTo>
                  <a:lnTo>
                    <a:pt x="6037072" y="173863"/>
                  </a:lnTo>
                  <a:lnTo>
                    <a:pt x="6037072" y="4041267"/>
                  </a:lnTo>
                  <a:lnTo>
                    <a:pt x="6030722" y="4041267"/>
                  </a:lnTo>
                  <a:lnTo>
                    <a:pt x="6037072" y="4041267"/>
                  </a:lnTo>
                  <a:cubicBezTo>
                    <a:pt x="6037072" y="4137279"/>
                    <a:pt x="5959094" y="4215130"/>
                    <a:pt x="5862955" y="4215130"/>
                  </a:cubicBezTo>
                  <a:lnTo>
                    <a:pt x="5862955" y="4208780"/>
                  </a:lnTo>
                  <a:lnTo>
                    <a:pt x="5862955" y="4215130"/>
                  </a:lnTo>
                  <a:lnTo>
                    <a:pt x="174117" y="4215130"/>
                  </a:lnTo>
                  <a:lnTo>
                    <a:pt x="174117" y="4208780"/>
                  </a:lnTo>
                  <a:lnTo>
                    <a:pt x="174117" y="4215130"/>
                  </a:lnTo>
                  <a:cubicBezTo>
                    <a:pt x="77978" y="4215257"/>
                    <a:pt x="0" y="4137406"/>
                    <a:pt x="0" y="4041267"/>
                  </a:cubicBezTo>
                  <a:lnTo>
                    <a:pt x="0" y="173863"/>
                  </a:lnTo>
                  <a:lnTo>
                    <a:pt x="6350" y="173863"/>
                  </a:lnTo>
                  <a:lnTo>
                    <a:pt x="0" y="173863"/>
                  </a:lnTo>
                  <a:moveTo>
                    <a:pt x="12700" y="173863"/>
                  </a:moveTo>
                  <a:lnTo>
                    <a:pt x="12700" y="4041267"/>
                  </a:lnTo>
                  <a:lnTo>
                    <a:pt x="6350" y="4041267"/>
                  </a:lnTo>
                  <a:lnTo>
                    <a:pt x="12700" y="4041267"/>
                  </a:lnTo>
                  <a:cubicBezTo>
                    <a:pt x="12700" y="4130294"/>
                    <a:pt x="84963" y="4202430"/>
                    <a:pt x="174117" y="4202430"/>
                  </a:cubicBezTo>
                  <a:lnTo>
                    <a:pt x="5862955" y="4202430"/>
                  </a:lnTo>
                  <a:cubicBezTo>
                    <a:pt x="5952109" y="4202430"/>
                    <a:pt x="6024372" y="4130294"/>
                    <a:pt x="6024372" y="4041267"/>
                  </a:cubicBezTo>
                  <a:lnTo>
                    <a:pt x="6024372" y="173863"/>
                  </a:lnTo>
                  <a:cubicBezTo>
                    <a:pt x="6024372" y="84836"/>
                    <a:pt x="5952109" y="12700"/>
                    <a:pt x="5862955" y="12700"/>
                  </a:cubicBezTo>
                  <a:lnTo>
                    <a:pt x="174117" y="12700"/>
                  </a:lnTo>
                  <a:lnTo>
                    <a:pt x="174117" y="6350"/>
                  </a:lnTo>
                  <a:lnTo>
                    <a:pt x="174117" y="12700"/>
                  </a:lnTo>
                  <a:cubicBezTo>
                    <a:pt x="84963" y="12700"/>
                    <a:pt x="12700" y="84836"/>
                    <a:pt x="12700" y="173863"/>
                  </a:cubicBezTo>
                  <a:close/>
                </a:path>
              </a:pathLst>
            </a:custGeom>
            <a:solidFill>
              <a:srgbClr val="D6BADD"/>
            </a:solidFill>
          </p:spPr>
        </p:sp>
      </p:grpSp>
      <p:sp>
        <p:nvSpPr>
          <p:cNvPr name="TextBox 22" id="22"/>
          <p:cNvSpPr txBox="true"/>
          <p:nvPr/>
        </p:nvSpPr>
        <p:spPr>
          <a:xfrm rot="0">
            <a:off x="6173241" y="6457206"/>
            <a:ext cx="3832026" cy="449461"/>
          </a:xfrm>
          <a:prstGeom prst="rect">
            <a:avLst/>
          </a:prstGeom>
        </p:spPr>
        <p:txBody>
          <a:bodyPr anchor="t" rtlCol="false" tIns="0" lIns="0" bIns="0" rIns="0">
            <a:spAutoFit/>
          </a:bodyPr>
          <a:lstStyle/>
          <a:p>
            <a:pPr algn="l">
              <a:lnSpc>
                <a:spcPts val="3437"/>
              </a:lnSpc>
            </a:pPr>
            <a:r>
              <a:rPr lang="en-US" sz="2750" spc="-55">
                <a:solidFill>
                  <a:srgbClr val="272525"/>
                </a:solidFill>
                <a:latin typeface="Source Serif Pro"/>
                <a:ea typeface="Source Serif Pro"/>
                <a:cs typeface="Source Serif Pro"/>
                <a:sym typeface="Source Serif Pro"/>
              </a:rPr>
              <a:t>Yargılamaktan kaçınmak</a:t>
            </a:r>
          </a:p>
        </p:txBody>
      </p:sp>
      <p:sp>
        <p:nvSpPr>
          <p:cNvPr name="TextBox 23" id="23"/>
          <p:cNvSpPr txBox="true"/>
          <p:nvPr/>
        </p:nvSpPr>
        <p:spPr>
          <a:xfrm rot="0">
            <a:off x="6173241" y="6990904"/>
            <a:ext cx="3900934" cy="1531590"/>
          </a:xfrm>
          <a:prstGeom prst="rect">
            <a:avLst/>
          </a:prstGeom>
        </p:spPr>
        <p:txBody>
          <a:bodyPr anchor="t" rtlCol="false" tIns="0" lIns="0" bIns="0" rIns="0">
            <a:spAutoFit/>
          </a:bodyPr>
          <a:lstStyle/>
          <a:p>
            <a:pPr algn="l">
              <a:lnSpc>
                <a:spcPts val="3750"/>
              </a:lnSpc>
            </a:pPr>
            <a:r>
              <a:rPr lang="en-US" sz="2312" spc="-47">
                <a:solidFill>
                  <a:srgbClr val="272525"/>
                </a:solidFill>
                <a:latin typeface="Source Sans Pro"/>
                <a:ea typeface="Source Sans Pro"/>
                <a:cs typeface="Source Sans Pro"/>
                <a:sym typeface="Source Sans Pro"/>
              </a:rPr>
              <a:t>Karşı tarafı yargılamayın. Düşüncelerine ve duygularına saygı duyun.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185564" y="3150767"/>
            <a:ext cx="5267642" cy="82995"/>
          </a:xfrm>
          <a:custGeom>
            <a:avLst/>
            <a:gdLst/>
            <a:ahLst/>
            <a:cxnLst/>
            <a:rect r="r" b="b" t="t" l="l"/>
            <a:pathLst>
              <a:path h="82995" w="5267642">
                <a:moveTo>
                  <a:pt x="0" y="0"/>
                </a:moveTo>
                <a:lnTo>
                  <a:pt x="5267643" y="0"/>
                </a:lnTo>
                <a:lnTo>
                  <a:pt x="5267643" y="82995"/>
                </a:lnTo>
                <a:lnTo>
                  <a:pt x="0" y="829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028700" y="4394038"/>
            <a:ext cx="9264286" cy="4898344"/>
          </a:xfrm>
          <a:prstGeom prst="rect">
            <a:avLst/>
          </a:prstGeom>
        </p:spPr>
        <p:txBody>
          <a:bodyPr anchor="t" rtlCol="false" tIns="0" lIns="0" bIns="0" rIns="0">
            <a:spAutoFit/>
          </a:bodyPr>
          <a:lstStyle/>
          <a:p>
            <a:pPr algn="l" marL="209548" indent="-104774" lvl="1">
              <a:lnSpc>
                <a:spcPts val="4825"/>
              </a:lnSpc>
              <a:buFont typeface="Arial"/>
              <a:buChar char="•"/>
            </a:pPr>
            <a:r>
              <a:rPr lang="en-US" sz="4467" spc="-29">
                <a:solidFill>
                  <a:srgbClr val="000000"/>
                </a:solidFill>
                <a:latin typeface="TT Rounds Condensed"/>
                <a:ea typeface="TT Rounds Condensed"/>
                <a:cs typeface="TT Rounds Condensed"/>
                <a:sym typeface="TT Rounds Condensed"/>
              </a:rPr>
              <a:t>Çocuk yetiştirmek, hayatın en zorlu ve en ödüllendirici görevlerinden biridir. Bu yolculukta, anne babaların tutumları çocuklarının gelişimini derinlemesine etkiler. Anne baba tutumları, çocuğun kişilik gelişiminden akademik başarısına, sosyal ilişkilerinden duygusal sağlığına kadar birçok alanı şekillendirir. </a:t>
            </a:r>
          </a:p>
        </p:txBody>
      </p:sp>
      <p:grpSp>
        <p:nvGrpSpPr>
          <p:cNvPr name="Group 4" id="4"/>
          <p:cNvGrpSpPr/>
          <p:nvPr/>
        </p:nvGrpSpPr>
        <p:grpSpPr>
          <a:xfrm rot="0">
            <a:off x="960239" y="8841730"/>
            <a:ext cx="450651" cy="450651"/>
            <a:chOff x="0" y="0"/>
            <a:chExt cx="600868" cy="600868"/>
          </a:xfrm>
        </p:grpSpPr>
        <p:sp>
          <p:nvSpPr>
            <p:cNvPr name="Freeform 5" id="5"/>
            <p:cNvSpPr/>
            <p:nvPr/>
          </p:nvSpPr>
          <p:spPr>
            <a:xfrm flipH="false" flipV="false" rot="0">
              <a:off x="0" y="0"/>
              <a:ext cx="600837" cy="600964"/>
            </a:xfrm>
            <a:custGeom>
              <a:avLst/>
              <a:gdLst/>
              <a:ahLst/>
              <a:cxnLst/>
              <a:rect r="r" b="b" t="t" l="l"/>
              <a:pathLst>
                <a:path h="600964" w="600837">
                  <a:moveTo>
                    <a:pt x="0" y="300482"/>
                  </a:moveTo>
                  <a:cubicBezTo>
                    <a:pt x="0" y="134493"/>
                    <a:pt x="134493" y="0"/>
                    <a:pt x="300482" y="0"/>
                  </a:cubicBezTo>
                  <a:cubicBezTo>
                    <a:pt x="301625" y="0"/>
                    <a:pt x="302895" y="381"/>
                    <a:pt x="303911" y="1016"/>
                  </a:cubicBezTo>
                  <a:lnTo>
                    <a:pt x="300482" y="6350"/>
                  </a:lnTo>
                  <a:lnTo>
                    <a:pt x="300482" y="0"/>
                  </a:lnTo>
                  <a:lnTo>
                    <a:pt x="300482" y="6350"/>
                  </a:lnTo>
                  <a:lnTo>
                    <a:pt x="300482" y="0"/>
                  </a:lnTo>
                  <a:cubicBezTo>
                    <a:pt x="466344" y="0"/>
                    <a:pt x="600837" y="134493"/>
                    <a:pt x="600837" y="300482"/>
                  </a:cubicBezTo>
                  <a:cubicBezTo>
                    <a:pt x="600837" y="302133"/>
                    <a:pt x="600202" y="303784"/>
                    <a:pt x="598932" y="304927"/>
                  </a:cubicBezTo>
                  <a:lnTo>
                    <a:pt x="594487" y="300482"/>
                  </a:lnTo>
                  <a:lnTo>
                    <a:pt x="600837" y="300482"/>
                  </a:lnTo>
                  <a:cubicBezTo>
                    <a:pt x="600837" y="466344"/>
                    <a:pt x="466344" y="600964"/>
                    <a:pt x="300355" y="600964"/>
                  </a:cubicBezTo>
                  <a:lnTo>
                    <a:pt x="300355" y="594614"/>
                  </a:lnTo>
                  <a:lnTo>
                    <a:pt x="300355" y="588264"/>
                  </a:lnTo>
                  <a:lnTo>
                    <a:pt x="300355" y="594614"/>
                  </a:lnTo>
                  <a:lnTo>
                    <a:pt x="300355" y="600964"/>
                  </a:lnTo>
                  <a:cubicBezTo>
                    <a:pt x="134493" y="600837"/>
                    <a:pt x="0" y="466344"/>
                    <a:pt x="0" y="300482"/>
                  </a:cubicBezTo>
                  <a:lnTo>
                    <a:pt x="6350" y="300482"/>
                  </a:lnTo>
                  <a:lnTo>
                    <a:pt x="0" y="300482"/>
                  </a:lnTo>
                  <a:moveTo>
                    <a:pt x="12700" y="300482"/>
                  </a:moveTo>
                  <a:lnTo>
                    <a:pt x="6350" y="300482"/>
                  </a:lnTo>
                  <a:lnTo>
                    <a:pt x="12700" y="300482"/>
                  </a:lnTo>
                  <a:cubicBezTo>
                    <a:pt x="12700" y="459359"/>
                    <a:pt x="141478" y="588137"/>
                    <a:pt x="300482" y="588137"/>
                  </a:cubicBezTo>
                  <a:cubicBezTo>
                    <a:pt x="304038" y="588137"/>
                    <a:pt x="306832" y="590931"/>
                    <a:pt x="306832" y="594487"/>
                  </a:cubicBezTo>
                  <a:cubicBezTo>
                    <a:pt x="306832" y="598043"/>
                    <a:pt x="304038" y="600837"/>
                    <a:pt x="300482" y="600837"/>
                  </a:cubicBezTo>
                  <a:cubicBezTo>
                    <a:pt x="296926" y="600837"/>
                    <a:pt x="294132" y="598043"/>
                    <a:pt x="294132" y="594487"/>
                  </a:cubicBezTo>
                  <a:cubicBezTo>
                    <a:pt x="294132" y="590931"/>
                    <a:pt x="296926" y="588137"/>
                    <a:pt x="300482" y="588137"/>
                  </a:cubicBezTo>
                  <a:cubicBezTo>
                    <a:pt x="459359" y="588137"/>
                    <a:pt x="588264" y="459359"/>
                    <a:pt x="588264" y="300355"/>
                  </a:cubicBezTo>
                  <a:cubicBezTo>
                    <a:pt x="588264" y="298704"/>
                    <a:pt x="588899" y="297053"/>
                    <a:pt x="590169" y="295910"/>
                  </a:cubicBezTo>
                  <a:lnTo>
                    <a:pt x="594614" y="300355"/>
                  </a:lnTo>
                  <a:lnTo>
                    <a:pt x="588264" y="300355"/>
                  </a:lnTo>
                  <a:cubicBezTo>
                    <a:pt x="588137" y="141478"/>
                    <a:pt x="459359" y="12700"/>
                    <a:pt x="300482" y="12700"/>
                  </a:cubicBezTo>
                  <a:cubicBezTo>
                    <a:pt x="299339" y="12700"/>
                    <a:pt x="298069" y="12319"/>
                    <a:pt x="297053" y="11684"/>
                  </a:cubicBezTo>
                  <a:lnTo>
                    <a:pt x="300482" y="6350"/>
                  </a:lnTo>
                  <a:lnTo>
                    <a:pt x="300482" y="12700"/>
                  </a:lnTo>
                  <a:cubicBezTo>
                    <a:pt x="141478" y="12700"/>
                    <a:pt x="12700" y="141478"/>
                    <a:pt x="12700" y="300482"/>
                  </a:cubicBezTo>
                  <a:close/>
                </a:path>
              </a:pathLst>
            </a:custGeom>
            <a:solidFill>
              <a:srgbClr val="FFFFFF"/>
            </a:solidFill>
          </p:spPr>
        </p:sp>
      </p:grpSp>
      <p:sp>
        <p:nvSpPr>
          <p:cNvPr name="Freeform 6" id="6"/>
          <p:cNvSpPr/>
          <p:nvPr/>
        </p:nvSpPr>
        <p:spPr>
          <a:xfrm flipH="false" flipV="false" rot="0">
            <a:off x="9842824" y="-553404"/>
            <a:ext cx="16270775" cy="10840404"/>
          </a:xfrm>
          <a:custGeom>
            <a:avLst/>
            <a:gdLst/>
            <a:ahLst/>
            <a:cxnLst/>
            <a:rect r="r" b="b" t="t" l="l"/>
            <a:pathLst>
              <a:path h="10840404" w="16270775">
                <a:moveTo>
                  <a:pt x="0" y="0"/>
                </a:moveTo>
                <a:lnTo>
                  <a:pt x="16270775" y="0"/>
                </a:lnTo>
                <a:lnTo>
                  <a:pt x="16270775" y="10840404"/>
                </a:lnTo>
                <a:lnTo>
                  <a:pt x="0" y="10840404"/>
                </a:lnTo>
                <a:lnTo>
                  <a:pt x="0" y="0"/>
                </a:lnTo>
                <a:close/>
              </a:path>
            </a:pathLst>
          </a:custGeom>
          <a:blipFill>
            <a:blip r:embed="rId5"/>
            <a:stretch>
              <a:fillRect l="0" t="0" r="0" b="0"/>
            </a:stretch>
          </a:blipFill>
        </p:spPr>
      </p:sp>
      <p:sp>
        <p:nvSpPr>
          <p:cNvPr name="TextBox 7" id="7"/>
          <p:cNvSpPr txBox="true"/>
          <p:nvPr/>
        </p:nvSpPr>
        <p:spPr>
          <a:xfrm rot="0">
            <a:off x="1185564" y="1520777"/>
            <a:ext cx="9107422" cy="1421130"/>
          </a:xfrm>
          <a:prstGeom prst="rect">
            <a:avLst/>
          </a:prstGeom>
        </p:spPr>
        <p:txBody>
          <a:bodyPr anchor="t" rtlCol="false" tIns="0" lIns="0" bIns="0" rIns="0">
            <a:spAutoFit/>
          </a:bodyPr>
          <a:lstStyle/>
          <a:p>
            <a:pPr algn="l">
              <a:lnSpc>
                <a:spcPts val="5535"/>
              </a:lnSpc>
            </a:pPr>
            <a:r>
              <a:rPr lang="en-US" b="true" sz="5125" spc="-172">
                <a:solidFill>
                  <a:srgbClr val="000000"/>
                </a:solidFill>
                <a:latin typeface="TT Rounds Condensed Bold"/>
                <a:ea typeface="TT Rounds Condensed Bold"/>
                <a:cs typeface="TT Rounds Condensed Bold"/>
                <a:sym typeface="TT Rounds Condensed Bold"/>
              </a:rPr>
              <a:t>Anne Baba Tutumları: Çocuğunuzun Geleceğini Şekillendiren Güç</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1239452"/>
            <a:ext cx="7716291" cy="13409200"/>
          </a:xfrm>
          <a:custGeom>
            <a:avLst/>
            <a:gdLst/>
            <a:ahLst/>
            <a:cxnLst/>
            <a:rect r="r" b="b" t="t" l="l"/>
            <a:pathLst>
              <a:path h="13409200" w="7716291">
                <a:moveTo>
                  <a:pt x="0" y="0"/>
                </a:moveTo>
                <a:lnTo>
                  <a:pt x="7716291" y="0"/>
                </a:lnTo>
                <a:lnTo>
                  <a:pt x="7716291" y="13409199"/>
                </a:lnTo>
                <a:lnTo>
                  <a:pt x="0" y="13409199"/>
                </a:lnTo>
                <a:lnTo>
                  <a:pt x="0" y="0"/>
                </a:lnTo>
                <a:close/>
              </a:path>
            </a:pathLst>
          </a:custGeom>
          <a:blipFill>
            <a:blip r:embed="rId3"/>
            <a:stretch>
              <a:fillRect l="-7925" t="0" r="-7925" b="0"/>
            </a:stretch>
          </a:blipFill>
        </p:spPr>
      </p:sp>
      <p:sp>
        <p:nvSpPr>
          <p:cNvPr name="TextBox 3" id="3"/>
          <p:cNvSpPr txBox="true"/>
          <p:nvPr/>
        </p:nvSpPr>
        <p:spPr>
          <a:xfrm rot="0">
            <a:off x="7716291" y="655885"/>
            <a:ext cx="6940303" cy="740420"/>
          </a:xfrm>
          <a:prstGeom prst="rect">
            <a:avLst/>
          </a:prstGeom>
        </p:spPr>
        <p:txBody>
          <a:bodyPr anchor="t" rtlCol="false" tIns="0" lIns="0" bIns="0" rIns="0">
            <a:spAutoFit/>
          </a:bodyPr>
          <a:lstStyle/>
          <a:p>
            <a:pPr algn="l">
              <a:lnSpc>
                <a:spcPts val="5625"/>
              </a:lnSpc>
            </a:pPr>
            <a:r>
              <a:rPr lang="en-US" sz="4499" spc="-91">
                <a:solidFill>
                  <a:srgbClr val="000000"/>
                </a:solidFill>
                <a:latin typeface="Source Serif Pro"/>
                <a:ea typeface="Source Serif Pro"/>
                <a:cs typeface="Source Serif Pro"/>
                <a:sym typeface="Source Serif Pro"/>
              </a:rPr>
              <a:t>Empati Kurmanın Faydaları</a:t>
            </a:r>
          </a:p>
        </p:txBody>
      </p:sp>
      <p:sp>
        <p:nvSpPr>
          <p:cNvPr name="Freeform 4" id="4" descr="preencoded.png"/>
          <p:cNvSpPr/>
          <p:nvPr/>
        </p:nvSpPr>
        <p:spPr>
          <a:xfrm flipH="false" flipV="false" rot="0">
            <a:off x="7716291" y="1764060"/>
            <a:ext cx="1226195" cy="1962001"/>
          </a:xfrm>
          <a:custGeom>
            <a:avLst/>
            <a:gdLst/>
            <a:ahLst/>
            <a:cxnLst/>
            <a:rect r="r" b="b" t="t" l="l"/>
            <a:pathLst>
              <a:path h="1962001" w="1226195">
                <a:moveTo>
                  <a:pt x="0" y="0"/>
                </a:moveTo>
                <a:lnTo>
                  <a:pt x="1226195" y="0"/>
                </a:lnTo>
                <a:lnTo>
                  <a:pt x="1226195" y="1962001"/>
                </a:lnTo>
                <a:lnTo>
                  <a:pt x="0" y="1962001"/>
                </a:lnTo>
                <a:lnTo>
                  <a:pt x="0" y="0"/>
                </a:lnTo>
                <a:close/>
              </a:path>
            </a:pathLst>
          </a:custGeom>
          <a:blipFill>
            <a:blip r:embed="rId4"/>
            <a:stretch>
              <a:fillRect l="-99" t="0" r="-99" b="0"/>
            </a:stretch>
          </a:blipFill>
        </p:spPr>
      </p:sp>
      <p:sp>
        <p:nvSpPr>
          <p:cNvPr name="TextBox 5" id="5"/>
          <p:cNvSpPr txBox="true"/>
          <p:nvPr/>
        </p:nvSpPr>
        <p:spPr>
          <a:xfrm rot="0">
            <a:off x="9310241" y="1999655"/>
            <a:ext cx="4184426" cy="457518"/>
          </a:xfrm>
          <a:prstGeom prst="rect">
            <a:avLst/>
          </a:prstGeom>
        </p:spPr>
        <p:txBody>
          <a:bodyPr anchor="t" rtlCol="false" tIns="0" lIns="0" bIns="0" rIns="0">
            <a:spAutoFit/>
          </a:bodyPr>
          <a:lstStyle/>
          <a:p>
            <a:pPr algn="l">
              <a:lnSpc>
                <a:spcPts val="3687"/>
              </a:lnSpc>
            </a:pPr>
            <a:r>
              <a:rPr lang="en-US" b="true" sz="2949" spc="-58">
                <a:solidFill>
                  <a:srgbClr val="272525"/>
                </a:solidFill>
                <a:latin typeface="Source Serif Pro Bold"/>
                <a:ea typeface="Source Serif Pro Bold"/>
                <a:cs typeface="Source Serif Pro Bold"/>
                <a:sym typeface="Source Serif Pro Bold"/>
              </a:rPr>
              <a:t>Daha güçlü bağlar</a:t>
            </a:r>
          </a:p>
        </p:txBody>
      </p:sp>
      <p:sp>
        <p:nvSpPr>
          <p:cNvPr name="TextBox 6" id="6"/>
          <p:cNvSpPr txBox="true"/>
          <p:nvPr/>
        </p:nvSpPr>
        <p:spPr>
          <a:xfrm rot="0">
            <a:off x="9310241" y="2412057"/>
            <a:ext cx="8119468" cy="1029865"/>
          </a:xfrm>
          <a:prstGeom prst="rect">
            <a:avLst/>
          </a:prstGeom>
        </p:spPr>
        <p:txBody>
          <a:bodyPr anchor="t" rtlCol="false" tIns="0" lIns="0" bIns="0" rIns="0">
            <a:spAutoFit/>
          </a:bodyPr>
          <a:lstStyle/>
          <a:p>
            <a:pPr algn="l">
              <a:lnSpc>
                <a:spcPts val="4205"/>
              </a:lnSpc>
            </a:pPr>
            <a:r>
              <a:rPr lang="en-US" sz="2574" spc="-53">
                <a:solidFill>
                  <a:srgbClr val="272525"/>
                </a:solidFill>
                <a:latin typeface="Source Sans Pro"/>
                <a:ea typeface="Source Sans Pro"/>
                <a:cs typeface="Source Sans Pro"/>
                <a:sym typeface="Source Sans Pro"/>
              </a:rPr>
              <a:t>Empati kurmak, aile üyeleri arasında daha derin ve anlamlı bir bağ kurmaya yardımcı olur.</a:t>
            </a:r>
          </a:p>
        </p:txBody>
      </p:sp>
      <p:sp>
        <p:nvSpPr>
          <p:cNvPr name="Freeform 7" id="7" descr="preencoded.png"/>
          <p:cNvSpPr/>
          <p:nvPr/>
        </p:nvSpPr>
        <p:spPr>
          <a:xfrm flipH="false" flipV="false" rot="0">
            <a:off x="7716291" y="3726061"/>
            <a:ext cx="1226195" cy="1962001"/>
          </a:xfrm>
          <a:custGeom>
            <a:avLst/>
            <a:gdLst/>
            <a:ahLst/>
            <a:cxnLst/>
            <a:rect r="r" b="b" t="t" l="l"/>
            <a:pathLst>
              <a:path h="1962001" w="1226195">
                <a:moveTo>
                  <a:pt x="0" y="0"/>
                </a:moveTo>
                <a:lnTo>
                  <a:pt x="1226195" y="0"/>
                </a:lnTo>
                <a:lnTo>
                  <a:pt x="1226195" y="1962001"/>
                </a:lnTo>
                <a:lnTo>
                  <a:pt x="0" y="1962001"/>
                </a:lnTo>
                <a:lnTo>
                  <a:pt x="0" y="0"/>
                </a:lnTo>
                <a:close/>
              </a:path>
            </a:pathLst>
          </a:custGeom>
          <a:blipFill>
            <a:blip r:embed="rId5"/>
            <a:stretch>
              <a:fillRect l="-99" t="0" r="-99" b="0"/>
            </a:stretch>
          </a:blipFill>
        </p:spPr>
      </p:sp>
      <p:sp>
        <p:nvSpPr>
          <p:cNvPr name="TextBox 8" id="8"/>
          <p:cNvSpPr txBox="true"/>
          <p:nvPr/>
        </p:nvSpPr>
        <p:spPr>
          <a:xfrm rot="0">
            <a:off x="9310241" y="3961656"/>
            <a:ext cx="3553437" cy="457518"/>
          </a:xfrm>
          <a:prstGeom prst="rect">
            <a:avLst/>
          </a:prstGeom>
        </p:spPr>
        <p:txBody>
          <a:bodyPr anchor="t" rtlCol="false" tIns="0" lIns="0" bIns="0" rIns="0">
            <a:spAutoFit/>
          </a:bodyPr>
          <a:lstStyle/>
          <a:p>
            <a:pPr algn="l">
              <a:lnSpc>
                <a:spcPts val="3687"/>
              </a:lnSpc>
            </a:pPr>
            <a:r>
              <a:rPr lang="en-US" b="true" sz="2949" spc="-58">
                <a:solidFill>
                  <a:srgbClr val="272525"/>
                </a:solidFill>
                <a:latin typeface="Source Serif Pro Bold"/>
                <a:ea typeface="Source Serif Pro Bold"/>
                <a:cs typeface="Source Serif Pro Bold"/>
                <a:sym typeface="Source Serif Pro Bold"/>
              </a:rPr>
              <a:t>Çatışmaları azaltmak</a:t>
            </a:r>
          </a:p>
        </p:txBody>
      </p:sp>
      <p:sp>
        <p:nvSpPr>
          <p:cNvPr name="TextBox 9" id="9"/>
          <p:cNvSpPr txBox="true"/>
          <p:nvPr/>
        </p:nvSpPr>
        <p:spPr>
          <a:xfrm rot="0">
            <a:off x="9310241" y="4374059"/>
            <a:ext cx="8119468" cy="1029865"/>
          </a:xfrm>
          <a:prstGeom prst="rect">
            <a:avLst/>
          </a:prstGeom>
        </p:spPr>
        <p:txBody>
          <a:bodyPr anchor="t" rtlCol="false" tIns="0" lIns="0" bIns="0" rIns="0">
            <a:spAutoFit/>
          </a:bodyPr>
          <a:lstStyle/>
          <a:p>
            <a:pPr algn="l">
              <a:lnSpc>
                <a:spcPts val="4205"/>
              </a:lnSpc>
            </a:pPr>
            <a:r>
              <a:rPr lang="en-US" sz="2574" spc="-53">
                <a:solidFill>
                  <a:srgbClr val="272525"/>
                </a:solidFill>
                <a:latin typeface="Source Sans Pro"/>
                <a:ea typeface="Source Sans Pro"/>
                <a:cs typeface="Source Sans Pro"/>
                <a:sym typeface="Source Sans Pro"/>
              </a:rPr>
              <a:t>Karşı tarafın duygularını anlamak, çatışmaları azaltır ve sorunların daha kolay çözülmesine yardımcı olur.</a:t>
            </a:r>
          </a:p>
        </p:txBody>
      </p:sp>
      <p:sp>
        <p:nvSpPr>
          <p:cNvPr name="Freeform 10" id="10" descr="preencoded.png"/>
          <p:cNvSpPr/>
          <p:nvPr/>
        </p:nvSpPr>
        <p:spPr>
          <a:xfrm flipH="false" flipV="false" rot="0">
            <a:off x="7716291" y="5688062"/>
            <a:ext cx="1226195" cy="1962001"/>
          </a:xfrm>
          <a:custGeom>
            <a:avLst/>
            <a:gdLst/>
            <a:ahLst/>
            <a:cxnLst/>
            <a:rect r="r" b="b" t="t" l="l"/>
            <a:pathLst>
              <a:path h="1962001" w="1226195">
                <a:moveTo>
                  <a:pt x="0" y="0"/>
                </a:moveTo>
                <a:lnTo>
                  <a:pt x="1226195" y="0"/>
                </a:lnTo>
                <a:lnTo>
                  <a:pt x="1226195" y="1962002"/>
                </a:lnTo>
                <a:lnTo>
                  <a:pt x="0" y="1962002"/>
                </a:lnTo>
                <a:lnTo>
                  <a:pt x="0" y="0"/>
                </a:lnTo>
                <a:close/>
              </a:path>
            </a:pathLst>
          </a:custGeom>
          <a:blipFill>
            <a:blip r:embed="rId6"/>
            <a:stretch>
              <a:fillRect l="-99" t="0" r="-99" b="0"/>
            </a:stretch>
          </a:blipFill>
        </p:spPr>
      </p:sp>
      <p:sp>
        <p:nvSpPr>
          <p:cNvPr name="TextBox 11" id="11"/>
          <p:cNvSpPr txBox="true"/>
          <p:nvPr/>
        </p:nvSpPr>
        <p:spPr>
          <a:xfrm rot="0">
            <a:off x="9310241" y="5923657"/>
            <a:ext cx="3813256" cy="457518"/>
          </a:xfrm>
          <a:prstGeom prst="rect">
            <a:avLst/>
          </a:prstGeom>
        </p:spPr>
        <p:txBody>
          <a:bodyPr anchor="t" rtlCol="false" tIns="0" lIns="0" bIns="0" rIns="0">
            <a:spAutoFit/>
          </a:bodyPr>
          <a:lstStyle/>
          <a:p>
            <a:pPr algn="l">
              <a:lnSpc>
                <a:spcPts val="3687"/>
              </a:lnSpc>
            </a:pPr>
            <a:r>
              <a:rPr lang="en-US" b="true" sz="2949" spc="-58">
                <a:solidFill>
                  <a:srgbClr val="272525"/>
                </a:solidFill>
                <a:latin typeface="Source Serif Pro Bold"/>
                <a:ea typeface="Source Serif Pro Bold"/>
                <a:cs typeface="Source Serif Pro Bold"/>
                <a:sym typeface="Source Serif Pro Bold"/>
              </a:rPr>
              <a:t>Daha sağlıklı iletişim</a:t>
            </a:r>
          </a:p>
        </p:txBody>
      </p:sp>
      <p:sp>
        <p:nvSpPr>
          <p:cNvPr name="TextBox 12" id="12"/>
          <p:cNvSpPr txBox="true"/>
          <p:nvPr/>
        </p:nvSpPr>
        <p:spPr>
          <a:xfrm rot="0">
            <a:off x="9310241" y="6336060"/>
            <a:ext cx="8119468" cy="1029865"/>
          </a:xfrm>
          <a:prstGeom prst="rect">
            <a:avLst/>
          </a:prstGeom>
        </p:spPr>
        <p:txBody>
          <a:bodyPr anchor="t" rtlCol="false" tIns="0" lIns="0" bIns="0" rIns="0">
            <a:spAutoFit/>
          </a:bodyPr>
          <a:lstStyle/>
          <a:p>
            <a:pPr algn="l">
              <a:lnSpc>
                <a:spcPts val="4205"/>
              </a:lnSpc>
            </a:pPr>
            <a:r>
              <a:rPr lang="en-US" sz="2574" spc="-53">
                <a:solidFill>
                  <a:srgbClr val="272525"/>
                </a:solidFill>
                <a:latin typeface="Source Sans Pro"/>
                <a:ea typeface="Source Sans Pro"/>
                <a:cs typeface="Source Sans Pro"/>
                <a:sym typeface="Source Sans Pro"/>
              </a:rPr>
              <a:t>Empati, karşılıklı anlayışı artırarak daha sağlıklı ve verimli bir iletişim sağlar.</a:t>
            </a:r>
          </a:p>
        </p:txBody>
      </p:sp>
      <p:sp>
        <p:nvSpPr>
          <p:cNvPr name="Freeform 13" id="13" descr="preencoded.png"/>
          <p:cNvSpPr/>
          <p:nvPr/>
        </p:nvSpPr>
        <p:spPr>
          <a:xfrm flipH="false" flipV="false" rot="0">
            <a:off x="7716291" y="7650064"/>
            <a:ext cx="1226195" cy="1962001"/>
          </a:xfrm>
          <a:custGeom>
            <a:avLst/>
            <a:gdLst/>
            <a:ahLst/>
            <a:cxnLst/>
            <a:rect r="r" b="b" t="t" l="l"/>
            <a:pathLst>
              <a:path h="1962001" w="1226195">
                <a:moveTo>
                  <a:pt x="0" y="0"/>
                </a:moveTo>
                <a:lnTo>
                  <a:pt x="1226195" y="0"/>
                </a:lnTo>
                <a:lnTo>
                  <a:pt x="1226195" y="1962001"/>
                </a:lnTo>
                <a:lnTo>
                  <a:pt x="0" y="1962001"/>
                </a:lnTo>
                <a:lnTo>
                  <a:pt x="0" y="0"/>
                </a:lnTo>
                <a:close/>
              </a:path>
            </a:pathLst>
          </a:custGeom>
          <a:blipFill>
            <a:blip r:embed="rId7"/>
            <a:stretch>
              <a:fillRect l="-99" t="0" r="-99" b="0"/>
            </a:stretch>
          </a:blipFill>
        </p:spPr>
      </p:sp>
      <p:sp>
        <p:nvSpPr>
          <p:cNvPr name="TextBox 14" id="14"/>
          <p:cNvSpPr txBox="true"/>
          <p:nvPr/>
        </p:nvSpPr>
        <p:spPr>
          <a:xfrm rot="0">
            <a:off x="9310241" y="7885659"/>
            <a:ext cx="4184426" cy="457518"/>
          </a:xfrm>
          <a:prstGeom prst="rect">
            <a:avLst/>
          </a:prstGeom>
        </p:spPr>
        <p:txBody>
          <a:bodyPr anchor="t" rtlCol="false" tIns="0" lIns="0" bIns="0" rIns="0">
            <a:spAutoFit/>
          </a:bodyPr>
          <a:lstStyle/>
          <a:p>
            <a:pPr algn="l">
              <a:lnSpc>
                <a:spcPts val="3687"/>
              </a:lnSpc>
            </a:pPr>
            <a:r>
              <a:rPr lang="en-US" b="true" sz="2949" spc="-58">
                <a:solidFill>
                  <a:srgbClr val="272525"/>
                </a:solidFill>
                <a:latin typeface="Source Serif Pro Bold"/>
                <a:ea typeface="Source Serif Pro Bold"/>
                <a:cs typeface="Source Serif Pro Bold"/>
                <a:sym typeface="Source Serif Pro Bold"/>
              </a:rPr>
              <a:t>Daha güçlü aile ilişkileri</a:t>
            </a:r>
          </a:p>
        </p:txBody>
      </p:sp>
      <p:sp>
        <p:nvSpPr>
          <p:cNvPr name="TextBox 15" id="15"/>
          <p:cNvSpPr txBox="true"/>
          <p:nvPr/>
        </p:nvSpPr>
        <p:spPr>
          <a:xfrm rot="0">
            <a:off x="9310241" y="8298061"/>
            <a:ext cx="8119468" cy="1029865"/>
          </a:xfrm>
          <a:prstGeom prst="rect">
            <a:avLst/>
          </a:prstGeom>
        </p:spPr>
        <p:txBody>
          <a:bodyPr anchor="t" rtlCol="false" tIns="0" lIns="0" bIns="0" rIns="0">
            <a:spAutoFit/>
          </a:bodyPr>
          <a:lstStyle/>
          <a:p>
            <a:pPr algn="l">
              <a:lnSpc>
                <a:spcPts val="4205"/>
              </a:lnSpc>
            </a:pPr>
            <a:r>
              <a:rPr lang="en-US" sz="2574" spc="-53">
                <a:solidFill>
                  <a:srgbClr val="272525"/>
                </a:solidFill>
                <a:latin typeface="Source Sans Pro"/>
                <a:ea typeface="Source Sans Pro"/>
                <a:cs typeface="Source Sans Pro"/>
                <a:sym typeface="Source Sans Pro"/>
              </a:rPr>
              <a:t>Empati, aile içinde sevgi, saygı ve anlayışı besleyerek daha güçlü ve sağlıklı ilişkiler kurulmasına yardımcı olur.</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1047155" y="574675"/>
            <a:ext cx="16193690" cy="1120866"/>
          </a:xfrm>
          <a:prstGeom prst="rect">
            <a:avLst/>
          </a:prstGeom>
        </p:spPr>
        <p:txBody>
          <a:bodyPr anchor="t" rtlCol="false" tIns="0" lIns="0" bIns="0" rIns="0">
            <a:spAutoFit/>
          </a:bodyPr>
          <a:lstStyle/>
          <a:p>
            <a:pPr algn="l">
              <a:lnSpc>
                <a:spcPts val="8948"/>
              </a:lnSpc>
            </a:pPr>
            <a:r>
              <a:rPr lang="en-US" b="true" sz="7158" spc="-144">
                <a:solidFill>
                  <a:srgbClr val="000000"/>
                </a:solidFill>
                <a:latin typeface="Source Serif Pro Bold"/>
                <a:ea typeface="Source Serif Pro Bold"/>
                <a:cs typeface="Source Serif Pro Bold"/>
                <a:sym typeface="Source Serif Pro Bold"/>
              </a:rPr>
              <a:t>Çatışma Yönetimi Tekniklerini Kullanın</a:t>
            </a:r>
          </a:p>
        </p:txBody>
      </p:sp>
      <p:sp>
        <p:nvSpPr>
          <p:cNvPr name="Freeform 3" id="3" descr="preencoded.png"/>
          <p:cNvSpPr/>
          <p:nvPr/>
        </p:nvSpPr>
        <p:spPr>
          <a:xfrm flipH="false" flipV="false" rot="0">
            <a:off x="1047155" y="3092202"/>
            <a:ext cx="5098702" cy="3151138"/>
          </a:xfrm>
          <a:custGeom>
            <a:avLst/>
            <a:gdLst/>
            <a:ahLst/>
            <a:cxnLst/>
            <a:rect r="r" b="b" t="t" l="l"/>
            <a:pathLst>
              <a:path h="3151138" w="5098702">
                <a:moveTo>
                  <a:pt x="0" y="0"/>
                </a:moveTo>
                <a:lnTo>
                  <a:pt x="5098702" y="0"/>
                </a:lnTo>
                <a:lnTo>
                  <a:pt x="5098702" y="3151138"/>
                </a:lnTo>
                <a:lnTo>
                  <a:pt x="0" y="3151138"/>
                </a:lnTo>
                <a:lnTo>
                  <a:pt x="0" y="0"/>
                </a:lnTo>
                <a:close/>
              </a:path>
            </a:pathLst>
          </a:custGeom>
          <a:blipFill>
            <a:blip r:embed="rId3"/>
            <a:stretch>
              <a:fillRect l="0" t="-53" r="0" b="-53"/>
            </a:stretch>
          </a:blipFill>
        </p:spPr>
      </p:sp>
      <p:sp>
        <p:nvSpPr>
          <p:cNvPr name="TextBox 4" id="4"/>
          <p:cNvSpPr txBox="true"/>
          <p:nvPr/>
        </p:nvSpPr>
        <p:spPr>
          <a:xfrm rot="0">
            <a:off x="1047155" y="6598295"/>
            <a:ext cx="3520231" cy="512763"/>
          </a:xfrm>
          <a:prstGeom prst="rect">
            <a:avLst/>
          </a:prstGeom>
        </p:spPr>
        <p:txBody>
          <a:bodyPr anchor="t" rtlCol="false" tIns="0" lIns="0" bIns="0" rIns="0">
            <a:spAutoFit/>
          </a:bodyPr>
          <a:lstStyle/>
          <a:p>
            <a:pPr algn="l">
              <a:lnSpc>
                <a:spcPts val="4062"/>
              </a:lnSpc>
            </a:pPr>
            <a:r>
              <a:rPr lang="en-US" b="true" sz="3249" spc="-64">
                <a:solidFill>
                  <a:srgbClr val="272525"/>
                </a:solidFill>
                <a:latin typeface="Source Serif Pro Bold"/>
                <a:ea typeface="Source Serif Pro Bold"/>
                <a:cs typeface="Source Serif Pro Bold"/>
                <a:sym typeface="Source Serif Pro Bold"/>
              </a:rPr>
              <a:t>Sakin kalmak</a:t>
            </a:r>
          </a:p>
        </p:txBody>
      </p:sp>
      <p:sp>
        <p:nvSpPr>
          <p:cNvPr name="TextBox 5" id="5"/>
          <p:cNvSpPr txBox="true"/>
          <p:nvPr/>
        </p:nvSpPr>
        <p:spPr>
          <a:xfrm rot="0">
            <a:off x="1028700" y="7445703"/>
            <a:ext cx="5098702" cy="1565086"/>
          </a:xfrm>
          <a:prstGeom prst="rect">
            <a:avLst/>
          </a:prstGeom>
        </p:spPr>
        <p:txBody>
          <a:bodyPr anchor="t" rtlCol="false" tIns="0" lIns="0" bIns="0" rIns="0">
            <a:spAutoFit/>
          </a:bodyPr>
          <a:lstStyle/>
          <a:p>
            <a:pPr algn="l">
              <a:lnSpc>
                <a:spcPts val="4236"/>
              </a:lnSpc>
            </a:pPr>
            <a:r>
              <a:rPr lang="en-US" sz="2612" spc="-53">
                <a:solidFill>
                  <a:srgbClr val="272525"/>
                </a:solidFill>
                <a:latin typeface="Source Sans Pro"/>
                <a:ea typeface="Source Sans Pro"/>
                <a:cs typeface="Source Sans Pro"/>
                <a:sym typeface="Source Sans Pro"/>
              </a:rPr>
              <a:t>Kızgınlık anında sakin kalmaya çalışın. Derin nefes alın ve düşünmeden hareket etmeyin.</a:t>
            </a:r>
          </a:p>
        </p:txBody>
      </p:sp>
      <p:sp>
        <p:nvSpPr>
          <p:cNvPr name="Freeform 6" id="6" descr="preencoded.png"/>
          <p:cNvSpPr/>
          <p:nvPr/>
        </p:nvSpPr>
        <p:spPr>
          <a:xfrm flipH="false" flipV="false" rot="0">
            <a:off x="6594574" y="3092202"/>
            <a:ext cx="5098702" cy="3151138"/>
          </a:xfrm>
          <a:custGeom>
            <a:avLst/>
            <a:gdLst/>
            <a:ahLst/>
            <a:cxnLst/>
            <a:rect r="r" b="b" t="t" l="l"/>
            <a:pathLst>
              <a:path h="3151138" w="5098702">
                <a:moveTo>
                  <a:pt x="0" y="0"/>
                </a:moveTo>
                <a:lnTo>
                  <a:pt x="5098702" y="0"/>
                </a:lnTo>
                <a:lnTo>
                  <a:pt x="5098702" y="3151138"/>
                </a:lnTo>
                <a:lnTo>
                  <a:pt x="0" y="3151138"/>
                </a:lnTo>
                <a:lnTo>
                  <a:pt x="0" y="0"/>
                </a:lnTo>
                <a:close/>
              </a:path>
            </a:pathLst>
          </a:custGeom>
          <a:blipFill>
            <a:blip r:embed="rId4"/>
            <a:stretch>
              <a:fillRect l="0" t="-53" r="0" b="-53"/>
            </a:stretch>
          </a:blipFill>
        </p:spPr>
      </p:sp>
      <p:sp>
        <p:nvSpPr>
          <p:cNvPr name="TextBox 7" id="7"/>
          <p:cNvSpPr txBox="true"/>
          <p:nvPr/>
        </p:nvSpPr>
        <p:spPr>
          <a:xfrm rot="0">
            <a:off x="6594574" y="6598295"/>
            <a:ext cx="4605648" cy="512763"/>
          </a:xfrm>
          <a:prstGeom prst="rect">
            <a:avLst/>
          </a:prstGeom>
        </p:spPr>
        <p:txBody>
          <a:bodyPr anchor="t" rtlCol="false" tIns="0" lIns="0" bIns="0" rIns="0">
            <a:spAutoFit/>
          </a:bodyPr>
          <a:lstStyle/>
          <a:p>
            <a:pPr algn="l">
              <a:lnSpc>
                <a:spcPts val="4062"/>
              </a:lnSpc>
            </a:pPr>
            <a:r>
              <a:rPr lang="en-US" b="true" sz="3249" spc="-64">
                <a:solidFill>
                  <a:srgbClr val="272525"/>
                </a:solidFill>
                <a:latin typeface="Source Serif Pro Bold"/>
                <a:ea typeface="Source Serif Pro Bold"/>
                <a:cs typeface="Source Serif Pro Bold"/>
                <a:sym typeface="Source Serif Pro Bold"/>
              </a:rPr>
              <a:t>Ortak bir çözüm bulmak</a:t>
            </a:r>
          </a:p>
        </p:txBody>
      </p:sp>
      <p:sp>
        <p:nvSpPr>
          <p:cNvPr name="TextBox 8" id="8"/>
          <p:cNvSpPr txBox="true"/>
          <p:nvPr/>
        </p:nvSpPr>
        <p:spPr>
          <a:xfrm rot="0">
            <a:off x="6576119" y="7445703"/>
            <a:ext cx="5098702" cy="1565086"/>
          </a:xfrm>
          <a:prstGeom prst="rect">
            <a:avLst/>
          </a:prstGeom>
        </p:spPr>
        <p:txBody>
          <a:bodyPr anchor="t" rtlCol="false" tIns="0" lIns="0" bIns="0" rIns="0">
            <a:spAutoFit/>
          </a:bodyPr>
          <a:lstStyle/>
          <a:p>
            <a:pPr algn="l">
              <a:lnSpc>
                <a:spcPts val="4236"/>
              </a:lnSpc>
            </a:pPr>
            <a:r>
              <a:rPr lang="en-US" sz="2612" spc="-53">
                <a:solidFill>
                  <a:srgbClr val="272525"/>
                </a:solidFill>
                <a:latin typeface="Source Sans Pro"/>
                <a:ea typeface="Source Sans Pro"/>
                <a:cs typeface="Source Sans Pro"/>
                <a:sym typeface="Source Sans Pro"/>
              </a:rPr>
              <a:t>Çatışmanın her iki tarafın ihtiyaçlarını karşılayan bir çözümle çözülmesi için çalışın.</a:t>
            </a:r>
          </a:p>
        </p:txBody>
      </p:sp>
      <p:sp>
        <p:nvSpPr>
          <p:cNvPr name="Freeform 9" id="9" descr="preencoded.png"/>
          <p:cNvSpPr/>
          <p:nvPr/>
        </p:nvSpPr>
        <p:spPr>
          <a:xfrm flipH="false" flipV="false" rot="0">
            <a:off x="12141994" y="3092202"/>
            <a:ext cx="5098851" cy="3151286"/>
          </a:xfrm>
          <a:custGeom>
            <a:avLst/>
            <a:gdLst/>
            <a:ahLst/>
            <a:cxnLst/>
            <a:rect r="r" b="b" t="t" l="l"/>
            <a:pathLst>
              <a:path h="3151286" w="5098851">
                <a:moveTo>
                  <a:pt x="0" y="0"/>
                </a:moveTo>
                <a:lnTo>
                  <a:pt x="5098851" y="0"/>
                </a:lnTo>
                <a:lnTo>
                  <a:pt x="5098851" y="3151287"/>
                </a:lnTo>
                <a:lnTo>
                  <a:pt x="0" y="3151287"/>
                </a:lnTo>
                <a:lnTo>
                  <a:pt x="0" y="0"/>
                </a:lnTo>
                <a:close/>
              </a:path>
            </a:pathLst>
          </a:custGeom>
          <a:blipFill>
            <a:blip r:embed="rId5"/>
            <a:stretch>
              <a:fillRect l="0" t="-52" r="0" b="-52"/>
            </a:stretch>
          </a:blipFill>
        </p:spPr>
      </p:sp>
      <p:sp>
        <p:nvSpPr>
          <p:cNvPr name="TextBox 10" id="10"/>
          <p:cNvSpPr txBox="true"/>
          <p:nvPr/>
        </p:nvSpPr>
        <p:spPr>
          <a:xfrm rot="0">
            <a:off x="12141994" y="6598444"/>
            <a:ext cx="3520231" cy="512763"/>
          </a:xfrm>
          <a:prstGeom prst="rect">
            <a:avLst/>
          </a:prstGeom>
        </p:spPr>
        <p:txBody>
          <a:bodyPr anchor="t" rtlCol="false" tIns="0" lIns="0" bIns="0" rIns="0">
            <a:spAutoFit/>
          </a:bodyPr>
          <a:lstStyle/>
          <a:p>
            <a:pPr algn="l">
              <a:lnSpc>
                <a:spcPts val="4062"/>
              </a:lnSpc>
            </a:pPr>
            <a:r>
              <a:rPr lang="en-US" b="true" sz="3249" spc="-64">
                <a:solidFill>
                  <a:srgbClr val="272525"/>
                </a:solidFill>
                <a:latin typeface="Source Serif Pro Bold"/>
                <a:ea typeface="Source Serif Pro Bold"/>
                <a:cs typeface="Source Serif Pro Bold"/>
                <a:sym typeface="Source Serif Pro Bold"/>
              </a:rPr>
              <a:t>Empati kurmak</a:t>
            </a:r>
          </a:p>
        </p:txBody>
      </p:sp>
      <p:sp>
        <p:nvSpPr>
          <p:cNvPr name="TextBox 11" id="11"/>
          <p:cNvSpPr txBox="true"/>
          <p:nvPr/>
        </p:nvSpPr>
        <p:spPr>
          <a:xfrm rot="0">
            <a:off x="12123539" y="7445851"/>
            <a:ext cx="5098851" cy="1031686"/>
          </a:xfrm>
          <a:prstGeom prst="rect">
            <a:avLst/>
          </a:prstGeom>
        </p:spPr>
        <p:txBody>
          <a:bodyPr anchor="t" rtlCol="false" tIns="0" lIns="0" bIns="0" rIns="0">
            <a:spAutoFit/>
          </a:bodyPr>
          <a:lstStyle/>
          <a:p>
            <a:pPr algn="l">
              <a:lnSpc>
                <a:spcPts val="4236"/>
              </a:lnSpc>
            </a:pPr>
            <a:r>
              <a:rPr lang="en-US" sz="2612" spc="-53">
                <a:solidFill>
                  <a:srgbClr val="272525"/>
                </a:solidFill>
                <a:latin typeface="Source Sans Pro"/>
                <a:ea typeface="Source Sans Pro"/>
                <a:cs typeface="Source Sans Pro"/>
                <a:sym typeface="Source Sans Pro"/>
              </a:rPr>
              <a:t>Karşı tarafın bakış açısını anlamaya çalışın, duygularına saygı duyun.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3289995"/>
          </a:xfrm>
          <a:custGeom>
            <a:avLst/>
            <a:gdLst/>
            <a:ahLst/>
            <a:cxnLst/>
            <a:rect r="r" b="b" t="t" l="l"/>
            <a:pathLst>
              <a:path h="3289995" w="18288000">
                <a:moveTo>
                  <a:pt x="0" y="0"/>
                </a:moveTo>
                <a:lnTo>
                  <a:pt x="18288000" y="0"/>
                </a:lnTo>
                <a:lnTo>
                  <a:pt x="18288000" y="3289995"/>
                </a:lnTo>
                <a:lnTo>
                  <a:pt x="0" y="3289995"/>
                </a:lnTo>
                <a:lnTo>
                  <a:pt x="0" y="0"/>
                </a:lnTo>
                <a:close/>
              </a:path>
            </a:pathLst>
          </a:custGeom>
          <a:blipFill>
            <a:blip r:embed="rId3"/>
            <a:stretch>
              <a:fillRect l="-58" t="0" r="-58" b="0"/>
            </a:stretch>
          </a:blipFill>
        </p:spPr>
      </p:sp>
      <p:sp>
        <p:nvSpPr>
          <p:cNvPr name="TextBox 3" id="3"/>
          <p:cNvSpPr txBox="true"/>
          <p:nvPr/>
        </p:nvSpPr>
        <p:spPr>
          <a:xfrm rot="0">
            <a:off x="921097" y="3627437"/>
            <a:ext cx="15608339" cy="1516063"/>
          </a:xfrm>
          <a:prstGeom prst="rect">
            <a:avLst/>
          </a:prstGeom>
        </p:spPr>
        <p:txBody>
          <a:bodyPr anchor="t" rtlCol="false" tIns="0" lIns="0" bIns="0" rIns="0">
            <a:spAutoFit/>
          </a:bodyPr>
          <a:lstStyle/>
          <a:p>
            <a:pPr algn="l">
              <a:lnSpc>
                <a:spcPts val="6062"/>
              </a:lnSpc>
            </a:pPr>
            <a:r>
              <a:rPr lang="en-US" sz="4875" spc="-97">
                <a:solidFill>
                  <a:srgbClr val="000000"/>
                </a:solidFill>
                <a:latin typeface="Source Serif Pro"/>
                <a:ea typeface="Source Serif Pro"/>
                <a:cs typeface="Source Serif Pro"/>
                <a:sym typeface="Source Serif Pro"/>
              </a:rPr>
              <a:t>Sınırsız </a:t>
            </a:r>
            <a:r>
              <a:rPr lang="en-US" sz="4875" spc="-97">
                <a:solidFill>
                  <a:srgbClr val="000000"/>
                </a:solidFill>
                <a:latin typeface="Source Serif Pro"/>
                <a:ea typeface="Source Serif Pro"/>
                <a:cs typeface="Source Serif Pro"/>
                <a:sym typeface="Source Serif Pro"/>
              </a:rPr>
              <a:t>Teknoloji Kullanımının Aile İçi İletişime Olumsuz Etkileri Bulunabilir</a:t>
            </a:r>
          </a:p>
        </p:txBody>
      </p:sp>
      <p:sp>
        <p:nvSpPr>
          <p:cNvPr name="Freeform 4" id="4" descr="preencoded.png"/>
          <p:cNvSpPr/>
          <p:nvPr/>
        </p:nvSpPr>
        <p:spPr>
          <a:xfrm flipH="false" flipV="false" rot="0">
            <a:off x="921097" y="5183535"/>
            <a:ext cx="657969" cy="657969"/>
          </a:xfrm>
          <a:custGeom>
            <a:avLst/>
            <a:gdLst/>
            <a:ahLst/>
            <a:cxnLst/>
            <a:rect r="r" b="b" t="t" l="l"/>
            <a:pathLst>
              <a:path h="657969" w="657969">
                <a:moveTo>
                  <a:pt x="0" y="0"/>
                </a:moveTo>
                <a:lnTo>
                  <a:pt x="657969" y="0"/>
                </a:lnTo>
                <a:lnTo>
                  <a:pt x="657969" y="657969"/>
                </a:lnTo>
                <a:lnTo>
                  <a:pt x="0" y="657969"/>
                </a:lnTo>
                <a:lnTo>
                  <a:pt x="0" y="0"/>
                </a:lnTo>
                <a:close/>
              </a:path>
            </a:pathLst>
          </a:custGeom>
          <a:blipFill>
            <a:blip r:embed="rId4"/>
            <a:stretch>
              <a:fillRect l="0" t="0" r="0" b="0"/>
            </a:stretch>
          </a:blipFill>
        </p:spPr>
      </p:sp>
      <p:sp>
        <p:nvSpPr>
          <p:cNvPr name="TextBox 5" id="5"/>
          <p:cNvSpPr txBox="true"/>
          <p:nvPr/>
        </p:nvSpPr>
        <p:spPr>
          <a:xfrm rot="0">
            <a:off x="921097" y="6104632"/>
            <a:ext cx="3957359" cy="361950"/>
          </a:xfrm>
          <a:prstGeom prst="rect">
            <a:avLst/>
          </a:prstGeom>
        </p:spPr>
        <p:txBody>
          <a:bodyPr anchor="t" rtlCol="false" tIns="0" lIns="0" bIns="0" rIns="0">
            <a:spAutoFit/>
          </a:bodyPr>
          <a:lstStyle/>
          <a:p>
            <a:pPr algn="l">
              <a:lnSpc>
                <a:spcPts val="2999"/>
              </a:lnSpc>
            </a:pPr>
            <a:r>
              <a:rPr lang="en-US" b="true" sz="2437" spc="-48">
                <a:solidFill>
                  <a:srgbClr val="272525"/>
                </a:solidFill>
                <a:latin typeface="Source Serif Pro Bold"/>
                <a:ea typeface="Source Serif Pro Bold"/>
                <a:cs typeface="Source Serif Pro Bold"/>
                <a:sym typeface="Source Serif Pro Bold"/>
              </a:rPr>
              <a:t>Ekran süresini sınırlamak</a:t>
            </a:r>
          </a:p>
        </p:txBody>
      </p:sp>
      <p:sp>
        <p:nvSpPr>
          <p:cNvPr name="TextBox 6" id="6"/>
          <p:cNvSpPr txBox="true"/>
          <p:nvPr/>
        </p:nvSpPr>
        <p:spPr>
          <a:xfrm rot="0">
            <a:off x="921098" y="6951017"/>
            <a:ext cx="3815357" cy="2913063"/>
          </a:xfrm>
          <a:prstGeom prst="rect">
            <a:avLst/>
          </a:prstGeom>
        </p:spPr>
        <p:txBody>
          <a:bodyPr anchor="t" rtlCol="false" tIns="0" lIns="0" bIns="0" rIns="0">
            <a:spAutoFit/>
          </a:bodyPr>
          <a:lstStyle/>
          <a:p>
            <a:pPr algn="l">
              <a:lnSpc>
                <a:spcPts val="3312"/>
              </a:lnSpc>
            </a:pPr>
            <a:r>
              <a:rPr lang="en-US" sz="2062" spc="-41">
                <a:solidFill>
                  <a:srgbClr val="272525"/>
                </a:solidFill>
                <a:latin typeface="Source Sans Pro"/>
                <a:ea typeface="Source Sans Pro"/>
                <a:cs typeface="Source Sans Pro"/>
                <a:sym typeface="Source Sans Pro"/>
              </a:rPr>
              <a:t>Aşırı teknoloji kullanımı, aile ilişkilerine zarar verebilir. Ekran süresini sınırlamak, daha fazla zamanı birlikte geçirmenizi sağlar.  Ekran süresini sınırlama konusunda ebeveynlerin çocuklara örnek olması önemlidir.</a:t>
            </a:r>
          </a:p>
        </p:txBody>
      </p:sp>
      <p:sp>
        <p:nvSpPr>
          <p:cNvPr name="Freeform 7" id="7" descr="preencoded.png"/>
          <p:cNvSpPr/>
          <p:nvPr/>
        </p:nvSpPr>
        <p:spPr>
          <a:xfrm flipH="false" flipV="false" rot="0">
            <a:off x="5131147" y="5183535"/>
            <a:ext cx="657969" cy="657969"/>
          </a:xfrm>
          <a:custGeom>
            <a:avLst/>
            <a:gdLst/>
            <a:ahLst/>
            <a:cxnLst/>
            <a:rect r="r" b="b" t="t" l="l"/>
            <a:pathLst>
              <a:path h="657969" w="657969">
                <a:moveTo>
                  <a:pt x="0" y="0"/>
                </a:moveTo>
                <a:lnTo>
                  <a:pt x="657969" y="0"/>
                </a:lnTo>
                <a:lnTo>
                  <a:pt x="657969" y="657969"/>
                </a:lnTo>
                <a:lnTo>
                  <a:pt x="0" y="657969"/>
                </a:lnTo>
                <a:lnTo>
                  <a:pt x="0" y="0"/>
                </a:lnTo>
                <a:close/>
              </a:path>
            </a:pathLst>
          </a:custGeom>
          <a:blipFill>
            <a:blip r:embed="rId5"/>
            <a:stretch>
              <a:fillRect l="0" t="0" r="0" b="0"/>
            </a:stretch>
          </a:blipFill>
        </p:spPr>
      </p:sp>
      <p:sp>
        <p:nvSpPr>
          <p:cNvPr name="TextBox 8" id="8"/>
          <p:cNvSpPr txBox="true"/>
          <p:nvPr/>
        </p:nvSpPr>
        <p:spPr>
          <a:xfrm rot="0">
            <a:off x="5131147" y="6104632"/>
            <a:ext cx="3815506" cy="733425"/>
          </a:xfrm>
          <a:prstGeom prst="rect">
            <a:avLst/>
          </a:prstGeom>
        </p:spPr>
        <p:txBody>
          <a:bodyPr anchor="t" rtlCol="false" tIns="0" lIns="0" bIns="0" rIns="0">
            <a:spAutoFit/>
          </a:bodyPr>
          <a:lstStyle/>
          <a:p>
            <a:pPr algn="l">
              <a:lnSpc>
                <a:spcPts val="2999"/>
              </a:lnSpc>
            </a:pPr>
            <a:r>
              <a:rPr lang="en-US" b="true" sz="2437" spc="-48">
                <a:solidFill>
                  <a:srgbClr val="272525"/>
                </a:solidFill>
                <a:latin typeface="Source Serif Pro Bold"/>
                <a:ea typeface="Source Serif Pro Bold"/>
                <a:cs typeface="Source Serif Pro Bold"/>
                <a:sym typeface="Source Serif Pro Bold"/>
              </a:rPr>
              <a:t>Sosyal medya kullanımını denetlemek</a:t>
            </a:r>
          </a:p>
        </p:txBody>
      </p:sp>
      <p:sp>
        <p:nvSpPr>
          <p:cNvPr name="TextBox 9" id="9"/>
          <p:cNvSpPr txBox="true"/>
          <p:nvPr/>
        </p:nvSpPr>
        <p:spPr>
          <a:xfrm rot="0">
            <a:off x="5131147" y="6951017"/>
            <a:ext cx="3815506" cy="2611041"/>
          </a:xfrm>
          <a:prstGeom prst="rect">
            <a:avLst/>
          </a:prstGeom>
        </p:spPr>
        <p:txBody>
          <a:bodyPr anchor="t" rtlCol="false" tIns="0" lIns="0" bIns="0" rIns="0">
            <a:spAutoFit/>
          </a:bodyPr>
          <a:lstStyle/>
          <a:p>
            <a:pPr algn="l">
              <a:lnSpc>
                <a:spcPts val="3312"/>
              </a:lnSpc>
            </a:pPr>
            <a:r>
              <a:rPr lang="en-US" sz="2062" spc="-41">
                <a:solidFill>
                  <a:srgbClr val="272525"/>
                </a:solidFill>
                <a:latin typeface="Source Sans Pro"/>
                <a:ea typeface="Source Sans Pro"/>
                <a:cs typeface="Source Sans Pro"/>
                <a:sym typeface="Source Sans Pro"/>
              </a:rPr>
              <a:t>Sosyal medya kullanımı, çocukların ruh sağlığına ve aile ilişkilerine olumsuz etkilerde bulunabilir. Aileler, çocuklarının sosyal medya kullanımını denetlemeli ve sağlıklı sınırlar koymalıdır.</a:t>
            </a:r>
          </a:p>
        </p:txBody>
      </p:sp>
      <p:sp>
        <p:nvSpPr>
          <p:cNvPr name="Freeform 10" id="10" descr="preencoded.png"/>
          <p:cNvSpPr/>
          <p:nvPr/>
        </p:nvSpPr>
        <p:spPr>
          <a:xfrm flipH="false" flipV="false" rot="0">
            <a:off x="9341346" y="5183535"/>
            <a:ext cx="657969" cy="657969"/>
          </a:xfrm>
          <a:custGeom>
            <a:avLst/>
            <a:gdLst/>
            <a:ahLst/>
            <a:cxnLst/>
            <a:rect r="r" b="b" t="t" l="l"/>
            <a:pathLst>
              <a:path h="657969" w="657969">
                <a:moveTo>
                  <a:pt x="0" y="0"/>
                </a:moveTo>
                <a:lnTo>
                  <a:pt x="657969" y="0"/>
                </a:lnTo>
                <a:lnTo>
                  <a:pt x="657969" y="657969"/>
                </a:lnTo>
                <a:lnTo>
                  <a:pt x="0" y="657969"/>
                </a:lnTo>
                <a:lnTo>
                  <a:pt x="0" y="0"/>
                </a:lnTo>
                <a:close/>
              </a:path>
            </a:pathLst>
          </a:custGeom>
          <a:blipFill>
            <a:blip r:embed="rId6"/>
            <a:stretch>
              <a:fillRect l="0" t="0" r="0" b="0"/>
            </a:stretch>
          </a:blipFill>
        </p:spPr>
      </p:sp>
      <p:sp>
        <p:nvSpPr>
          <p:cNvPr name="TextBox 11" id="11"/>
          <p:cNvSpPr txBox="true"/>
          <p:nvPr/>
        </p:nvSpPr>
        <p:spPr>
          <a:xfrm rot="0">
            <a:off x="9341346" y="6104632"/>
            <a:ext cx="3096369" cy="361950"/>
          </a:xfrm>
          <a:prstGeom prst="rect">
            <a:avLst/>
          </a:prstGeom>
        </p:spPr>
        <p:txBody>
          <a:bodyPr anchor="t" rtlCol="false" tIns="0" lIns="0" bIns="0" rIns="0">
            <a:spAutoFit/>
          </a:bodyPr>
          <a:lstStyle/>
          <a:p>
            <a:pPr algn="l">
              <a:lnSpc>
                <a:spcPts val="2999"/>
              </a:lnSpc>
            </a:pPr>
            <a:r>
              <a:rPr lang="en-US" b="true" sz="2437" spc="-48">
                <a:solidFill>
                  <a:srgbClr val="272525"/>
                </a:solidFill>
                <a:latin typeface="Source Serif Pro Bold"/>
                <a:ea typeface="Source Serif Pro Bold"/>
                <a:cs typeface="Source Serif Pro Bold"/>
                <a:sym typeface="Source Serif Pro Bold"/>
              </a:rPr>
              <a:t>Aile zamanı yaratmak</a:t>
            </a:r>
          </a:p>
        </p:txBody>
      </p:sp>
      <p:sp>
        <p:nvSpPr>
          <p:cNvPr name="TextBox 12" id="12"/>
          <p:cNvSpPr txBox="true"/>
          <p:nvPr/>
        </p:nvSpPr>
        <p:spPr>
          <a:xfrm rot="0">
            <a:off x="9341346" y="6630591"/>
            <a:ext cx="3815357" cy="2190155"/>
          </a:xfrm>
          <a:prstGeom prst="rect">
            <a:avLst/>
          </a:prstGeom>
        </p:spPr>
        <p:txBody>
          <a:bodyPr anchor="t" rtlCol="false" tIns="0" lIns="0" bIns="0" rIns="0">
            <a:spAutoFit/>
          </a:bodyPr>
          <a:lstStyle/>
          <a:p>
            <a:pPr algn="l">
              <a:lnSpc>
                <a:spcPts val="3312"/>
              </a:lnSpc>
            </a:pPr>
            <a:r>
              <a:rPr lang="en-US" sz="2062" spc="-41">
                <a:solidFill>
                  <a:srgbClr val="272525"/>
                </a:solidFill>
                <a:latin typeface="Source Sans Pro"/>
                <a:ea typeface="Source Sans Pro"/>
                <a:cs typeface="Source Sans Pro"/>
                <a:sym typeface="Source Sans Pro"/>
              </a:rPr>
              <a:t>Teknolojiden uzaklaşarak aile olarak zaman geçirmek, bağların güçlenmesine yardımcı olur. Birlikte yemek yemek, oyun oynamak, film izlemek gibi aktiviteler yapılabilir.</a:t>
            </a:r>
          </a:p>
        </p:txBody>
      </p:sp>
      <p:sp>
        <p:nvSpPr>
          <p:cNvPr name="Freeform 13" id="13" descr="preencoded.png"/>
          <p:cNvSpPr/>
          <p:nvPr/>
        </p:nvSpPr>
        <p:spPr>
          <a:xfrm flipH="false" flipV="false" rot="0">
            <a:off x="13551396" y="5183535"/>
            <a:ext cx="657969" cy="657969"/>
          </a:xfrm>
          <a:custGeom>
            <a:avLst/>
            <a:gdLst/>
            <a:ahLst/>
            <a:cxnLst/>
            <a:rect r="r" b="b" t="t" l="l"/>
            <a:pathLst>
              <a:path h="657969" w="657969">
                <a:moveTo>
                  <a:pt x="0" y="0"/>
                </a:moveTo>
                <a:lnTo>
                  <a:pt x="657969" y="0"/>
                </a:lnTo>
                <a:lnTo>
                  <a:pt x="657969" y="657969"/>
                </a:lnTo>
                <a:lnTo>
                  <a:pt x="0" y="657969"/>
                </a:lnTo>
                <a:lnTo>
                  <a:pt x="0" y="0"/>
                </a:lnTo>
                <a:close/>
              </a:path>
            </a:pathLst>
          </a:custGeom>
          <a:blipFill>
            <a:blip r:embed="rId7"/>
            <a:stretch>
              <a:fillRect l="0" t="0" r="0" b="0"/>
            </a:stretch>
          </a:blipFill>
        </p:spPr>
      </p:sp>
      <p:sp>
        <p:nvSpPr>
          <p:cNvPr name="TextBox 14" id="14"/>
          <p:cNvSpPr txBox="true"/>
          <p:nvPr/>
        </p:nvSpPr>
        <p:spPr>
          <a:xfrm rot="0">
            <a:off x="13551396" y="6104632"/>
            <a:ext cx="3096369" cy="361950"/>
          </a:xfrm>
          <a:prstGeom prst="rect">
            <a:avLst/>
          </a:prstGeom>
        </p:spPr>
        <p:txBody>
          <a:bodyPr anchor="t" rtlCol="false" tIns="0" lIns="0" bIns="0" rIns="0">
            <a:spAutoFit/>
          </a:bodyPr>
          <a:lstStyle/>
          <a:p>
            <a:pPr algn="l">
              <a:lnSpc>
                <a:spcPts val="2999"/>
              </a:lnSpc>
            </a:pPr>
            <a:r>
              <a:rPr lang="en-US" b="true" sz="2437" spc="-48">
                <a:solidFill>
                  <a:srgbClr val="272525"/>
                </a:solidFill>
                <a:latin typeface="Source Serif Pro Bold"/>
                <a:ea typeface="Source Serif Pro Bold"/>
                <a:cs typeface="Source Serif Pro Bold"/>
                <a:sym typeface="Source Serif Pro Bold"/>
              </a:rPr>
              <a:t>Açık ve dürüst iletişim</a:t>
            </a:r>
          </a:p>
        </p:txBody>
      </p:sp>
      <p:sp>
        <p:nvSpPr>
          <p:cNvPr name="TextBox 15" id="15"/>
          <p:cNvSpPr txBox="true"/>
          <p:nvPr/>
        </p:nvSpPr>
        <p:spPr>
          <a:xfrm rot="0">
            <a:off x="13551396" y="6563916"/>
            <a:ext cx="3815506" cy="1236663"/>
          </a:xfrm>
          <a:prstGeom prst="rect">
            <a:avLst/>
          </a:prstGeom>
        </p:spPr>
        <p:txBody>
          <a:bodyPr anchor="t" rtlCol="false" tIns="0" lIns="0" bIns="0" rIns="0">
            <a:spAutoFit/>
          </a:bodyPr>
          <a:lstStyle/>
          <a:p>
            <a:pPr algn="l">
              <a:lnSpc>
                <a:spcPts val="3312"/>
              </a:lnSpc>
            </a:pPr>
            <a:r>
              <a:rPr lang="en-US" sz="2062" spc="-41">
                <a:solidFill>
                  <a:srgbClr val="272525"/>
                </a:solidFill>
                <a:latin typeface="Source Sans Pro"/>
                <a:ea typeface="Source Sans Pro"/>
                <a:cs typeface="Source Sans Pro"/>
                <a:sym typeface="Source Sans Pro"/>
              </a:rPr>
              <a:t>Teknoloji kullanımına ilişkin kurallar ve sınırlar, çocuklarla açık ve dürüst bir şekilde konuşulmalıdır.</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5608975" y="4471752"/>
            <a:ext cx="7070050" cy="1003570"/>
          </a:xfrm>
          <a:prstGeom prst="rect">
            <a:avLst/>
          </a:prstGeom>
        </p:spPr>
        <p:txBody>
          <a:bodyPr anchor="t" rtlCol="false" tIns="0" lIns="0" bIns="0" rIns="0">
            <a:spAutoFit/>
          </a:bodyPr>
          <a:lstStyle/>
          <a:p>
            <a:pPr algn="ctr">
              <a:lnSpc>
                <a:spcPts val="3992"/>
              </a:lnSpc>
              <a:spcBef>
                <a:spcPct val="0"/>
              </a:spcBef>
            </a:pPr>
            <a:r>
              <a:rPr lang="en-US" b="true" sz="3224" spc="-64">
                <a:solidFill>
                  <a:srgbClr val="000000"/>
                </a:solidFill>
                <a:latin typeface="Source Serif Pro Bold"/>
                <a:ea typeface="Source Serif Pro Bold"/>
                <a:cs typeface="Source Serif Pro Bold"/>
                <a:sym typeface="Source Serif Pro Bold"/>
              </a:rPr>
              <a:t>İZMİR İL MİLLİ EĞİTİM MÜDÜRLÜĞÜ </a:t>
            </a:r>
          </a:p>
          <a:p>
            <a:pPr algn="ctr">
              <a:lnSpc>
                <a:spcPts val="3992"/>
              </a:lnSpc>
              <a:spcBef>
                <a:spcPct val="0"/>
              </a:spcBef>
            </a:pPr>
          </a:p>
        </p:txBody>
      </p:sp>
      <p:sp>
        <p:nvSpPr>
          <p:cNvPr name="Freeform 3" id="3"/>
          <p:cNvSpPr/>
          <p:nvPr/>
        </p:nvSpPr>
        <p:spPr>
          <a:xfrm flipH="false" flipV="false" rot="0">
            <a:off x="7792390" y="2197124"/>
            <a:ext cx="2703221" cy="2138923"/>
          </a:xfrm>
          <a:custGeom>
            <a:avLst/>
            <a:gdLst/>
            <a:ahLst/>
            <a:cxnLst/>
            <a:rect r="r" b="b" t="t" l="l"/>
            <a:pathLst>
              <a:path h="2138923" w="2703221">
                <a:moveTo>
                  <a:pt x="0" y="0"/>
                </a:moveTo>
                <a:lnTo>
                  <a:pt x="2703220" y="0"/>
                </a:lnTo>
                <a:lnTo>
                  <a:pt x="2703220" y="2138924"/>
                </a:lnTo>
                <a:lnTo>
                  <a:pt x="0" y="2138924"/>
                </a:lnTo>
                <a:lnTo>
                  <a:pt x="0" y="0"/>
                </a:lnTo>
                <a:close/>
              </a:path>
            </a:pathLst>
          </a:custGeom>
          <a:blipFill>
            <a:blip r:embed="rId2"/>
            <a:stretch>
              <a:fillRect l="0" t="0" r="0" b="0"/>
            </a:stretch>
          </a:blipFill>
        </p:spPr>
      </p:sp>
      <p:sp>
        <p:nvSpPr>
          <p:cNvPr name="TextBox 4" id="4"/>
          <p:cNvSpPr txBox="true"/>
          <p:nvPr/>
        </p:nvSpPr>
        <p:spPr>
          <a:xfrm rot="0">
            <a:off x="5339101" y="6543847"/>
            <a:ext cx="7609799" cy="932872"/>
          </a:xfrm>
          <a:prstGeom prst="rect">
            <a:avLst/>
          </a:prstGeom>
        </p:spPr>
        <p:txBody>
          <a:bodyPr anchor="t" rtlCol="false" tIns="0" lIns="0" bIns="0" rIns="0">
            <a:spAutoFit/>
          </a:bodyPr>
          <a:lstStyle/>
          <a:p>
            <a:pPr algn="ctr">
              <a:lnSpc>
                <a:spcPts val="7459"/>
              </a:lnSpc>
              <a:spcBef>
                <a:spcPct val="0"/>
              </a:spcBef>
            </a:pPr>
            <a:r>
              <a:rPr lang="en-US" b="true" sz="6024" spc="-120">
                <a:solidFill>
                  <a:srgbClr val="000000"/>
                </a:solidFill>
                <a:latin typeface="Source Serif Pro Bold"/>
                <a:ea typeface="Source Serif Pro Bold"/>
                <a:cs typeface="Source Serif Pro Bold"/>
                <a:sym typeface="Source Serif Pro Bold"/>
              </a:rPr>
              <a:t>TEŞEKKÜRLER</a:t>
            </a:r>
          </a:p>
        </p:txBody>
      </p:sp>
    </p:spTree>
  </p:cSld>
  <p:clrMapOvr>
    <a:masterClrMapping/>
  </p:clrMapOvr>
</p:sld>
</file>

<file path=ppt/slides/slide24.xml><?xml version="1.0" encoding="utf-8"?>
<p:sld xmlns:p="http://schemas.openxmlformats.org/presentationml/2006/main" xmlns:a="http://schemas.openxmlformats.org/drawingml/2006/main">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8048923" y="917787"/>
            <a:ext cx="2190155" cy="600133"/>
          </a:xfrm>
          <a:prstGeom prst="rect">
            <a:avLst/>
          </a:prstGeom>
        </p:spPr>
        <p:txBody>
          <a:bodyPr anchor="t" rtlCol="false" tIns="0" lIns="0" bIns="0" rIns="0">
            <a:spAutoFit/>
          </a:bodyPr>
          <a:lstStyle/>
          <a:p>
            <a:pPr algn="ctr">
              <a:lnSpc>
                <a:spcPts val="4859"/>
              </a:lnSpc>
              <a:spcBef>
                <a:spcPct val="0"/>
              </a:spcBef>
            </a:pPr>
            <a:r>
              <a:rPr lang="en-US" b="true" sz="3924" spc="-78">
                <a:solidFill>
                  <a:srgbClr val="000000"/>
                </a:solidFill>
                <a:latin typeface="Source Serif Pro Bold"/>
                <a:ea typeface="Source Serif Pro Bold"/>
                <a:cs typeface="Source Serif Pro Bold"/>
                <a:sym typeface="Source Serif Pro Bold"/>
              </a:rPr>
              <a:t>Kaynakça</a:t>
            </a:r>
          </a:p>
        </p:txBody>
      </p:sp>
      <p:sp>
        <p:nvSpPr>
          <p:cNvPr name="TextBox 3" id="3"/>
          <p:cNvSpPr txBox="true"/>
          <p:nvPr/>
        </p:nvSpPr>
        <p:spPr>
          <a:xfrm rot="0">
            <a:off x="1028700" y="1805421"/>
            <a:ext cx="16230600" cy="2518066"/>
          </a:xfrm>
          <a:prstGeom prst="rect">
            <a:avLst/>
          </a:prstGeom>
        </p:spPr>
        <p:txBody>
          <a:bodyPr anchor="t" rtlCol="false" tIns="0" lIns="0" bIns="0" rIns="0">
            <a:spAutoFit/>
          </a:bodyPr>
          <a:lstStyle/>
          <a:p>
            <a:pPr algn="l" marL="696274" indent="-348137" lvl="1">
              <a:lnSpc>
                <a:spcPts val="3992"/>
              </a:lnSpc>
              <a:buFont typeface="Arial"/>
              <a:buChar char="•"/>
            </a:pPr>
            <a:r>
              <a:rPr lang="en-US" b="true" sz="3224" spc="-64">
                <a:solidFill>
                  <a:srgbClr val="000000"/>
                </a:solidFill>
                <a:latin typeface="Source Serif Pro Bold"/>
                <a:ea typeface="Source Serif Pro Bold"/>
                <a:cs typeface="Source Serif Pro Bold"/>
                <a:sym typeface="Source Serif Pro Bold"/>
              </a:rPr>
              <a:t>Cüceloğlu, D. İletişim donanımları. Remzi Kitabevi, </a:t>
            </a:r>
            <a:r>
              <a:rPr lang="en-US" b="true" sz="3224" spc="-64">
                <a:solidFill>
                  <a:srgbClr val="000000"/>
                </a:solidFill>
                <a:latin typeface="Source Serif Pro Bold"/>
                <a:ea typeface="Source Serif Pro Bold"/>
                <a:cs typeface="Source Serif Pro Bold"/>
                <a:sym typeface="Source Serif Pro Bold"/>
              </a:rPr>
              <a:t>İstanbul, 2002.</a:t>
            </a:r>
          </a:p>
          <a:p>
            <a:pPr algn="l" marL="696274" indent="-348137" lvl="1">
              <a:lnSpc>
                <a:spcPts val="3992"/>
              </a:lnSpc>
              <a:buFont typeface="Arial"/>
              <a:buChar char="•"/>
            </a:pPr>
            <a:r>
              <a:rPr lang="en-US" b="true" sz="3224" spc="-64">
                <a:solidFill>
                  <a:srgbClr val="000000"/>
                </a:solidFill>
                <a:latin typeface="Source Serif Pro Bold"/>
                <a:ea typeface="Source Serif Pro Bold"/>
                <a:cs typeface="Source Serif Pro Bold"/>
                <a:sym typeface="Source Serif Pro Bold"/>
              </a:rPr>
              <a:t>Kocaman, V. Çocuklarda İletişim Becerilerini Artırma Yöntemleri. Yüksek Lisans Tezi (Basılmamış), Beykent Üniversitesi Sosyal Bilimler Enstitüsü, İstanbul 2006</a:t>
            </a:r>
          </a:p>
          <a:p>
            <a:pPr algn="l" marL="696274" indent="-348137" lvl="1">
              <a:lnSpc>
                <a:spcPts val="3992"/>
              </a:lnSpc>
              <a:buFont typeface="Arial"/>
              <a:buChar char="•"/>
            </a:pPr>
            <a:r>
              <a:rPr lang="en-US" b="true" sz="3224" spc="-64">
                <a:solidFill>
                  <a:srgbClr val="000000"/>
                </a:solidFill>
                <a:latin typeface="Source Serif Pro Bold"/>
                <a:ea typeface="Source Serif Pro Bold"/>
                <a:cs typeface="Source Serif Pro Bold"/>
                <a:sym typeface="Source Serif Pro Bold"/>
              </a:rPr>
              <a:t>Çağdaş, A. Anne-baba çocuk iletişimi. Nobel Yayın Dağıtım, Ankara, 2002.</a:t>
            </a:r>
          </a:p>
          <a:p>
            <a:pPr algn="l">
              <a:lnSpc>
                <a:spcPts val="3992"/>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p:cSld>
    <p:bg>
      <p:bgPr>
        <a:gradFill rotWithShape="true">
          <a:gsLst>
            <a:gs pos="0">
              <a:srgbClr val="F6F8FC">
                <a:alpha val="100000"/>
              </a:srgbClr>
            </a:gs>
            <a:gs pos="25000">
              <a:srgbClr val="ABC0E4">
                <a:alpha val="100000"/>
              </a:srgbClr>
            </a:gs>
            <a:gs pos="50000">
              <a:srgbClr val="ABC0E4">
                <a:alpha val="100000"/>
              </a:srgbClr>
            </a:gs>
            <a:gs pos="75000">
              <a:srgbClr val="C7D5ED">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1028700" y="750113"/>
            <a:ext cx="13544757" cy="850900"/>
          </a:xfrm>
          <a:prstGeom prst="rect">
            <a:avLst/>
          </a:prstGeom>
        </p:spPr>
        <p:txBody>
          <a:bodyPr anchor="t" rtlCol="false" tIns="0" lIns="0" bIns="0" rIns="0">
            <a:spAutoFit/>
          </a:bodyPr>
          <a:lstStyle/>
          <a:p>
            <a:pPr algn="l">
              <a:lnSpc>
                <a:spcPts val="6875"/>
              </a:lnSpc>
            </a:pPr>
            <a:r>
              <a:rPr lang="en-US" b="true" sz="5500" spc="-111">
                <a:solidFill>
                  <a:srgbClr val="000000"/>
                </a:solidFill>
                <a:latin typeface="Source Serif Pro Bold"/>
                <a:ea typeface="Source Serif Pro Bold"/>
                <a:cs typeface="Source Serif Pro Bold"/>
                <a:sym typeface="Source Serif Pro Bold"/>
              </a:rPr>
              <a:t>Otoriter Anne Baba Tutumu</a:t>
            </a:r>
          </a:p>
        </p:txBody>
      </p:sp>
      <p:sp>
        <p:nvSpPr>
          <p:cNvPr name="TextBox 3" id="3"/>
          <p:cNvSpPr txBox="true"/>
          <p:nvPr/>
        </p:nvSpPr>
        <p:spPr>
          <a:xfrm rot="0">
            <a:off x="1065610" y="1688077"/>
            <a:ext cx="16193690" cy="2651555"/>
          </a:xfrm>
          <a:prstGeom prst="rect">
            <a:avLst/>
          </a:prstGeom>
        </p:spPr>
        <p:txBody>
          <a:bodyPr anchor="t" rtlCol="false" tIns="0" lIns="0" bIns="0" rIns="0">
            <a:spAutoFit/>
          </a:bodyPr>
          <a:lstStyle/>
          <a:p>
            <a:pPr algn="l">
              <a:lnSpc>
                <a:spcPts val="5371"/>
              </a:lnSpc>
            </a:pPr>
            <a:r>
              <a:rPr lang="en-US" sz="3312" spc="-68">
                <a:solidFill>
                  <a:srgbClr val="272525"/>
                </a:solidFill>
                <a:latin typeface="Source Sans Pro"/>
                <a:ea typeface="Source Sans Pro"/>
                <a:cs typeface="Source Sans Pro"/>
                <a:sym typeface="Source Sans Pro"/>
              </a:rPr>
              <a:t>Otoriter anne baba tutumu, katı kurallar, katı cezalar ve sınırlı iletişime dayalı bir yaklaşımı ifade eder. Bu tutumda, çocuklar ebeveynlerinin sözünü sorgulamadan dinlemelidir. Karar verme yetkisi tamamen ebeveynlere aittir ve çocukların kendi fikirlerini ifade etmelerine veya seçim yapmalarına izin verilmez. Bu yaklaşım, disiplinden ziyade korku ve kontrolü öne çıkarır.</a:t>
            </a:r>
          </a:p>
        </p:txBody>
      </p:sp>
      <p:sp>
        <p:nvSpPr>
          <p:cNvPr name="TextBox 4" id="4"/>
          <p:cNvSpPr txBox="true"/>
          <p:nvPr/>
        </p:nvSpPr>
        <p:spPr>
          <a:xfrm rot="0">
            <a:off x="1541626" y="5124450"/>
            <a:ext cx="3520231" cy="494348"/>
          </a:xfrm>
          <a:prstGeom prst="rect">
            <a:avLst/>
          </a:prstGeom>
        </p:spPr>
        <p:txBody>
          <a:bodyPr anchor="t" rtlCol="false" tIns="0" lIns="0" bIns="0" rIns="0">
            <a:spAutoFit/>
          </a:bodyPr>
          <a:lstStyle/>
          <a:p>
            <a:pPr algn="l">
              <a:lnSpc>
                <a:spcPts val="3937"/>
              </a:lnSpc>
            </a:pPr>
            <a:r>
              <a:rPr lang="en-US" b="true" sz="3149" spc="-62">
                <a:solidFill>
                  <a:srgbClr val="000000"/>
                </a:solidFill>
                <a:latin typeface="Source Serif Pro Bold"/>
                <a:ea typeface="Source Serif Pro Bold"/>
                <a:cs typeface="Source Serif Pro Bold"/>
                <a:sym typeface="Source Serif Pro Bold"/>
              </a:rPr>
              <a:t>Olumsuz Etkiler</a:t>
            </a:r>
          </a:p>
        </p:txBody>
      </p:sp>
      <p:sp>
        <p:nvSpPr>
          <p:cNvPr name="TextBox 5" id="5"/>
          <p:cNvSpPr txBox="true"/>
          <p:nvPr/>
        </p:nvSpPr>
        <p:spPr>
          <a:xfrm rot="0">
            <a:off x="1541626" y="5629269"/>
            <a:ext cx="4910732" cy="4232086"/>
          </a:xfrm>
          <a:prstGeom prst="rect">
            <a:avLst/>
          </a:prstGeom>
        </p:spPr>
        <p:txBody>
          <a:bodyPr anchor="t" rtlCol="false" tIns="0" lIns="0" bIns="0" rIns="0">
            <a:spAutoFit/>
          </a:bodyPr>
          <a:lstStyle/>
          <a:p>
            <a:pPr algn="l">
              <a:lnSpc>
                <a:spcPts val="4236"/>
              </a:lnSpc>
            </a:pPr>
            <a:r>
              <a:rPr lang="en-US" sz="2612" spc="-53">
                <a:solidFill>
                  <a:srgbClr val="272525"/>
                </a:solidFill>
                <a:latin typeface="Source Sans Pro"/>
                <a:ea typeface="Source Sans Pro"/>
                <a:cs typeface="Source Sans Pro"/>
                <a:sym typeface="Source Sans Pro"/>
              </a:rPr>
              <a:t>Bu tutum, çocuklarda korku, kaygı, düşük özgüven ve başkalarıyla sağlıklı iletişim kurma güçlüğü gibi olumsuz duygusal sonuçlara yol açabilir. Ayrıca, çocukların bağımsızlık ve sorumluluk duygusunu geliştirmelerini engelleyebilir.</a:t>
            </a:r>
          </a:p>
        </p:txBody>
      </p:sp>
      <p:sp>
        <p:nvSpPr>
          <p:cNvPr name="TextBox 6" id="6"/>
          <p:cNvSpPr txBox="true"/>
          <p:nvPr/>
        </p:nvSpPr>
        <p:spPr>
          <a:xfrm rot="0">
            <a:off x="10096322" y="5133975"/>
            <a:ext cx="3520231" cy="924243"/>
          </a:xfrm>
          <a:prstGeom prst="rect">
            <a:avLst/>
          </a:prstGeom>
        </p:spPr>
        <p:txBody>
          <a:bodyPr anchor="t" rtlCol="false" tIns="0" lIns="0" bIns="0" rIns="0">
            <a:spAutoFit/>
          </a:bodyPr>
          <a:lstStyle/>
          <a:p>
            <a:pPr algn="l">
              <a:lnSpc>
                <a:spcPts val="3687"/>
              </a:lnSpc>
            </a:pPr>
            <a:r>
              <a:rPr lang="en-US" b="true" sz="2949" spc="-58">
                <a:solidFill>
                  <a:srgbClr val="000000"/>
                </a:solidFill>
                <a:latin typeface="Source Serif Pro Bold"/>
                <a:ea typeface="Source Serif Pro Bold"/>
                <a:cs typeface="Source Serif Pro Bold"/>
                <a:sym typeface="Source Serif Pro Bold"/>
              </a:rPr>
              <a:t>Örnek Ebeveyn Davranışları</a:t>
            </a:r>
          </a:p>
        </p:txBody>
      </p:sp>
      <p:sp>
        <p:nvSpPr>
          <p:cNvPr name="TextBox 7" id="7"/>
          <p:cNvSpPr txBox="true"/>
          <p:nvPr/>
        </p:nvSpPr>
        <p:spPr>
          <a:xfrm rot="0">
            <a:off x="10099895" y="6149416"/>
            <a:ext cx="4910732" cy="3274232"/>
          </a:xfrm>
          <a:prstGeom prst="rect">
            <a:avLst/>
          </a:prstGeom>
        </p:spPr>
        <p:txBody>
          <a:bodyPr anchor="t" rtlCol="false" tIns="0" lIns="0" bIns="0" rIns="0">
            <a:spAutoFit/>
          </a:bodyPr>
          <a:lstStyle/>
          <a:p>
            <a:pPr algn="l">
              <a:lnSpc>
                <a:spcPts val="4398"/>
              </a:lnSpc>
            </a:pPr>
            <a:r>
              <a:rPr lang="en-US" sz="2712" spc="-55">
                <a:solidFill>
                  <a:srgbClr val="272525"/>
                </a:solidFill>
                <a:latin typeface="Source Sans Pro"/>
                <a:ea typeface="Source Sans Pro"/>
                <a:cs typeface="Source Sans Pro"/>
                <a:sym typeface="Source Sans Pro"/>
              </a:rPr>
              <a:t>Çocuğun her hareketini kontrol etme, kendi kararlarını verememesine yol açacak sorumluluklar vermemek, cezalandırma odaklı disiplin uygulamak.</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644110" y="767209"/>
            <a:ext cx="9857780" cy="1312863"/>
          </a:xfrm>
          <a:prstGeom prst="rect">
            <a:avLst/>
          </a:prstGeom>
        </p:spPr>
        <p:txBody>
          <a:bodyPr anchor="t" rtlCol="false" tIns="0" lIns="0" bIns="0" rIns="0">
            <a:spAutoFit/>
          </a:bodyPr>
          <a:lstStyle/>
          <a:p>
            <a:pPr algn="l">
              <a:lnSpc>
                <a:spcPts val="5187"/>
              </a:lnSpc>
            </a:pPr>
            <a:r>
              <a:rPr lang="en-US" b="true" sz="4124" spc="-83">
                <a:solidFill>
                  <a:srgbClr val="000000"/>
                </a:solidFill>
                <a:latin typeface="Source Serif Pro Bold"/>
                <a:ea typeface="Source Serif Pro Bold"/>
                <a:cs typeface="Source Serif Pro Bold"/>
                <a:sym typeface="Source Serif Pro Bold"/>
              </a:rPr>
              <a:t>Otoriter Tutumun Çocuk Üzerindeki Etkileri</a:t>
            </a:r>
          </a:p>
        </p:txBody>
      </p:sp>
      <p:grpSp>
        <p:nvGrpSpPr>
          <p:cNvPr name="Group 4" id="4"/>
          <p:cNvGrpSpPr/>
          <p:nvPr/>
        </p:nvGrpSpPr>
        <p:grpSpPr>
          <a:xfrm rot="0">
            <a:off x="7959108" y="2377678"/>
            <a:ext cx="35854" cy="7160553"/>
            <a:chOff x="0" y="0"/>
            <a:chExt cx="38100" cy="7609087"/>
          </a:xfrm>
        </p:grpSpPr>
        <p:sp>
          <p:nvSpPr>
            <p:cNvPr name="Freeform 5" id="5"/>
            <p:cNvSpPr/>
            <p:nvPr/>
          </p:nvSpPr>
          <p:spPr>
            <a:xfrm flipH="false" flipV="false" rot="0">
              <a:off x="0" y="0"/>
              <a:ext cx="38100" cy="7609078"/>
            </a:xfrm>
            <a:custGeom>
              <a:avLst/>
              <a:gdLst/>
              <a:ahLst/>
              <a:cxnLst/>
              <a:rect r="r" b="b" t="t" l="l"/>
              <a:pathLst>
                <a:path h="7609078" w="38100">
                  <a:moveTo>
                    <a:pt x="0" y="19050"/>
                  </a:moveTo>
                  <a:cubicBezTo>
                    <a:pt x="0" y="8509"/>
                    <a:pt x="8509" y="0"/>
                    <a:pt x="19050" y="0"/>
                  </a:cubicBezTo>
                  <a:cubicBezTo>
                    <a:pt x="29591" y="0"/>
                    <a:pt x="38100" y="8509"/>
                    <a:pt x="38100" y="19050"/>
                  </a:cubicBezTo>
                  <a:lnTo>
                    <a:pt x="38100" y="7590028"/>
                  </a:lnTo>
                  <a:cubicBezTo>
                    <a:pt x="38100" y="7600569"/>
                    <a:pt x="29591" y="7609078"/>
                    <a:pt x="19050" y="7609078"/>
                  </a:cubicBezTo>
                  <a:cubicBezTo>
                    <a:pt x="8509" y="7609078"/>
                    <a:pt x="0" y="7600569"/>
                    <a:pt x="0" y="7590028"/>
                  </a:cubicBezTo>
                  <a:close/>
                </a:path>
              </a:pathLst>
            </a:custGeom>
            <a:solidFill>
              <a:srgbClr val="D6BADD"/>
            </a:solidFill>
          </p:spPr>
        </p:sp>
      </p:grpSp>
      <p:grpSp>
        <p:nvGrpSpPr>
          <p:cNvPr name="Group 6" id="6"/>
          <p:cNvGrpSpPr/>
          <p:nvPr/>
        </p:nvGrpSpPr>
        <p:grpSpPr>
          <a:xfrm rot="0">
            <a:off x="8238530" y="2801094"/>
            <a:ext cx="786110" cy="28575"/>
            <a:chOff x="0" y="0"/>
            <a:chExt cx="1048147" cy="38100"/>
          </a:xfrm>
        </p:grpSpPr>
        <p:sp>
          <p:nvSpPr>
            <p:cNvPr name="Freeform 7" id="7"/>
            <p:cNvSpPr/>
            <p:nvPr/>
          </p:nvSpPr>
          <p:spPr>
            <a:xfrm flipH="false" flipV="false" rot="0">
              <a:off x="0" y="0"/>
              <a:ext cx="1048131" cy="38100"/>
            </a:xfrm>
            <a:custGeom>
              <a:avLst/>
              <a:gdLst/>
              <a:ahLst/>
              <a:cxnLst/>
              <a:rect r="r" b="b" t="t" l="l"/>
              <a:pathLst>
                <a:path h="38100" w="1048131">
                  <a:moveTo>
                    <a:pt x="0" y="19050"/>
                  </a:moveTo>
                  <a:cubicBezTo>
                    <a:pt x="0" y="8509"/>
                    <a:pt x="8509" y="0"/>
                    <a:pt x="19050" y="0"/>
                  </a:cubicBezTo>
                  <a:lnTo>
                    <a:pt x="1029081" y="0"/>
                  </a:lnTo>
                  <a:cubicBezTo>
                    <a:pt x="1039622" y="0"/>
                    <a:pt x="1048131" y="8509"/>
                    <a:pt x="1048131" y="19050"/>
                  </a:cubicBezTo>
                  <a:cubicBezTo>
                    <a:pt x="1048131" y="29591"/>
                    <a:pt x="1039622" y="38100"/>
                    <a:pt x="1029081" y="38100"/>
                  </a:cubicBezTo>
                  <a:lnTo>
                    <a:pt x="19050" y="38100"/>
                  </a:lnTo>
                  <a:cubicBezTo>
                    <a:pt x="8509" y="38100"/>
                    <a:pt x="0" y="29591"/>
                    <a:pt x="0" y="19050"/>
                  </a:cubicBezTo>
                  <a:close/>
                </a:path>
              </a:pathLst>
            </a:custGeom>
            <a:solidFill>
              <a:srgbClr val="D6BADD"/>
            </a:solidFill>
          </p:spPr>
        </p:sp>
      </p:grpSp>
      <p:grpSp>
        <p:nvGrpSpPr>
          <p:cNvPr name="Group 8" id="8"/>
          <p:cNvGrpSpPr/>
          <p:nvPr/>
        </p:nvGrpSpPr>
        <p:grpSpPr>
          <a:xfrm rot="0">
            <a:off x="7690248" y="2569670"/>
            <a:ext cx="548549" cy="548549"/>
            <a:chOff x="0" y="0"/>
            <a:chExt cx="686593" cy="686593"/>
          </a:xfrm>
        </p:grpSpPr>
        <p:sp>
          <p:nvSpPr>
            <p:cNvPr name="Freeform 9" id="9"/>
            <p:cNvSpPr/>
            <p:nvPr/>
          </p:nvSpPr>
          <p:spPr>
            <a:xfrm flipH="false" flipV="false" rot="0">
              <a:off x="6350" y="6350"/>
              <a:ext cx="673989" cy="673989"/>
            </a:xfrm>
            <a:custGeom>
              <a:avLst/>
              <a:gdLst/>
              <a:ahLst/>
              <a:cxnLst/>
              <a:rect r="r" b="b" t="t" l="l"/>
              <a:pathLst>
                <a:path h="673989" w="673989">
                  <a:moveTo>
                    <a:pt x="0" y="125857"/>
                  </a:moveTo>
                  <a:cubicBezTo>
                    <a:pt x="0" y="56261"/>
                    <a:pt x="56261" y="0"/>
                    <a:pt x="125857" y="0"/>
                  </a:cubicBezTo>
                  <a:lnTo>
                    <a:pt x="548132" y="0"/>
                  </a:lnTo>
                  <a:cubicBezTo>
                    <a:pt x="617601" y="0"/>
                    <a:pt x="673989" y="56261"/>
                    <a:pt x="673989" y="125857"/>
                  </a:cubicBezTo>
                  <a:lnTo>
                    <a:pt x="673989" y="548132"/>
                  </a:lnTo>
                  <a:cubicBezTo>
                    <a:pt x="673989" y="617601"/>
                    <a:pt x="617728" y="673989"/>
                    <a:pt x="548132" y="673989"/>
                  </a:cubicBezTo>
                  <a:lnTo>
                    <a:pt x="125857" y="673989"/>
                  </a:lnTo>
                  <a:cubicBezTo>
                    <a:pt x="56261" y="673862"/>
                    <a:pt x="0" y="617601"/>
                    <a:pt x="0" y="548132"/>
                  </a:cubicBezTo>
                  <a:close/>
                </a:path>
              </a:pathLst>
            </a:custGeom>
            <a:solidFill>
              <a:srgbClr val="F0D4F7"/>
            </a:solidFill>
          </p:spPr>
        </p:sp>
        <p:sp>
          <p:nvSpPr>
            <p:cNvPr name="Freeform 10" id="10"/>
            <p:cNvSpPr/>
            <p:nvPr/>
          </p:nvSpPr>
          <p:spPr>
            <a:xfrm flipH="false" flipV="false" rot="0">
              <a:off x="0" y="0"/>
              <a:ext cx="686562" cy="686689"/>
            </a:xfrm>
            <a:custGeom>
              <a:avLst/>
              <a:gdLst/>
              <a:ahLst/>
              <a:cxnLst/>
              <a:rect r="r" b="b" t="t" l="l"/>
              <a:pathLst>
                <a:path h="686689" w="686562">
                  <a:moveTo>
                    <a:pt x="0" y="132207"/>
                  </a:moveTo>
                  <a:cubicBezTo>
                    <a:pt x="0" y="59182"/>
                    <a:pt x="59182" y="0"/>
                    <a:pt x="132207" y="0"/>
                  </a:cubicBezTo>
                  <a:lnTo>
                    <a:pt x="554482" y="0"/>
                  </a:lnTo>
                  <a:lnTo>
                    <a:pt x="554482" y="6350"/>
                  </a:lnTo>
                  <a:lnTo>
                    <a:pt x="554482" y="0"/>
                  </a:lnTo>
                  <a:cubicBezTo>
                    <a:pt x="627380" y="0"/>
                    <a:pt x="686562" y="59182"/>
                    <a:pt x="686562" y="132207"/>
                  </a:cubicBezTo>
                  <a:lnTo>
                    <a:pt x="680212" y="132207"/>
                  </a:lnTo>
                  <a:lnTo>
                    <a:pt x="686562" y="132207"/>
                  </a:lnTo>
                  <a:lnTo>
                    <a:pt x="686562" y="554482"/>
                  </a:lnTo>
                  <a:lnTo>
                    <a:pt x="680212" y="554482"/>
                  </a:lnTo>
                  <a:lnTo>
                    <a:pt x="686562" y="554482"/>
                  </a:lnTo>
                  <a:cubicBezTo>
                    <a:pt x="686562" y="627507"/>
                    <a:pt x="627380" y="686689"/>
                    <a:pt x="554355" y="686689"/>
                  </a:cubicBezTo>
                  <a:lnTo>
                    <a:pt x="554355" y="680339"/>
                  </a:lnTo>
                  <a:lnTo>
                    <a:pt x="554355" y="686689"/>
                  </a:lnTo>
                  <a:lnTo>
                    <a:pt x="132207" y="686689"/>
                  </a:lnTo>
                  <a:lnTo>
                    <a:pt x="132207" y="680339"/>
                  </a:lnTo>
                  <a:lnTo>
                    <a:pt x="132207" y="686689"/>
                  </a:lnTo>
                  <a:cubicBezTo>
                    <a:pt x="59182" y="686562"/>
                    <a:pt x="0" y="627380"/>
                    <a:pt x="0" y="554482"/>
                  </a:cubicBezTo>
                  <a:lnTo>
                    <a:pt x="0" y="132207"/>
                  </a:lnTo>
                  <a:lnTo>
                    <a:pt x="6350" y="132207"/>
                  </a:lnTo>
                  <a:lnTo>
                    <a:pt x="0" y="132207"/>
                  </a:lnTo>
                  <a:moveTo>
                    <a:pt x="12700" y="132207"/>
                  </a:moveTo>
                  <a:lnTo>
                    <a:pt x="12700" y="554482"/>
                  </a:lnTo>
                  <a:lnTo>
                    <a:pt x="6350" y="554482"/>
                  </a:lnTo>
                  <a:lnTo>
                    <a:pt x="12700" y="554482"/>
                  </a:lnTo>
                  <a:cubicBezTo>
                    <a:pt x="12700" y="620395"/>
                    <a:pt x="66167" y="673989"/>
                    <a:pt x="132207" y="673989"/>
                  </a:cubicBezTo>
                  <a:lnTo>
                    <a:pt x="554482" y="673989"/>
                  </a:lnTo>
                  <a:cubicBezTo>
                    <a:pt x="620395" y="673989"/>
                    <a:pt x="673989" y="620522"/>
                    <a:pt x="673989" y="554482"/>
                  </a:cubicBezTo>
                  <a:lnTo>
                    <a:pt x="673989" y="132207"/>
                  </a:lnTo>
                  <a:cubicBezTo>
                    <a:pt x="673862" y="66167"/>
                    <a:pt x="620395" y="12700"/>
                    <a:pt x="554482" y="12700"/>
                  </a:cubicBezTo>
                  <a:lnTo>
                    <a:pt x="132207" y="12700"/>
                  </a:lnTo>
                  <a:lnTo>
                    <a:pt x="132207" y="6350"/>
                  </a:lnTo>
                  <a:lnTo>
                    <a:pt x="132207" y="12700"/>
                  </a:lnTo>
                  <a:cubicBezTo>
                    <a:pt x="66167" y="12700"/>
                    <a:pt x="12700" y="66167"/>
                    <a:pt x="12700" y="132207"/>
                  </a:cubicBezTo>
                  <a:close/>
                </a:path>
              </a:pathLst>
            </a:custGeom>
            <a:solidFill>
              <a:srgbClr val="D6BADD"/>
            </a:solidFill>
          </p:spPr>
        </p:sp>
      </p:grpSp>
      <p:sp>
        <p:nvSpPr>
          <p:cNvPr name="TextBox 11" id="11"/>
          <p:cNvSpPr txBox="true"/>
          <p:nvPr/>
        </p:nvSpPr>
        <p:spPr>
          <a:xfrm rot="0">
            <a:off x="7915532" y="2737865"/>
            <a:ext cx="168846" cy="378869"/>
          </a:xfrm>
          <a:prstGeom prst="rect">
            <a:avLst/>
          </a:prstGeom>
        </p:spPr>
        <p:txBody>
          <a:bodyPr anchor="t" rtlCol="false" tIns="0" lIns="0" bIns="0" rIns="0">
            <a:spAutoFit/>
          </a:bodyPr>
          <a:lstStyle/>
          <a:p>
            <a:pPr algn="ctr">
              <a:lnSpc>
                <a:spcPts val="2809"/>
              </a:lnSpc>
            </a:pPr>
            <a:r>
              <a:rPr lang="en-US" sz="2809" spc="-57">
                <a:solidFill>
                  <a:srgbClr val="272525"/>
                </a:solidFill>
                <a:latin typeface="Source Serif Pro"/>
                <a:ea typeface="Source Serif Pro"/>
                <a:cs typeface="Source Serif Pro"/>
                <a:sym typeface="Source Serif Pro"/>
              </a:rPr>
              <a:t>1</a:t>
            </a:r>
          </a:p>
        </p:txBody>
      </p:sp>
      <p:sp>
        <p:nvSpPr>
          <p:cNvPr name="TextBox 12" id="12"/>
          <p:cNvSpPr txBox="true"/>
          <p:nvPr/>
        </p:nvSpPr>
        <p:spPr>
          <a:xfrm rot="0">
            <a:off x="9144000" y="2626369"/>
            <a:ext cx="4990615" cy="423266"/>
          </a:xfrm>
          <a:prstGeom prst="rect">
            <a:avLst/>
          </a:prstGeom>
        </p:spPr>
        <p:txBody>
          <a:bodyPr anchor="t" rtlCol="false" tIns="0" lIns="0" bIns="0" rIns="0">
            <a:spAutoFit/>
          </a:bodyPr>
          <a:lstStyle/>
          <a:p>
            <a:pPr algn="l">
              <a:lnSpc>
                <a:spcPts val="3432"/>
              </a:lnSpc>
            </a:pPr>
            <a:r>
              <a:rPr lang="en-US" b="true" sz="2762" spc="-55">
                <a:solidFill>
                  <a:srgbClr val="272525"/>
                </a:solidFill>
                <a:latin typeface="Source Serif Pro Bold"/>
                <a:ea typeface="Source Serif Pro Bold"/>
                <a:cs typeface="Source Serif Pro Bold"/>
                <a:sym typeface="Source Serif Pro Bold"/>
              </a:rPr>
              <a:t>Duygusal Gelişim</a:t>
            </a:r>
          </a:p>
        </p:txBody>
      </p:sp>
      <p:sp>
        <p:nvSpPr>
          <p:cNvPr name="TextBox 13" id="13"/>
          <p:cNvSpPr txBox="true"/>
          <p:nvPr/>
        </p:nvSpPr>
        <p:spPr>
          <a:xfrm rot="0">
            <a:off x="9133582" y="2987129"/>
            <a:ext cx="8285410" cy="1869214"/>
          </a:xfrm>
          <a:prstGeom prst="rect">
            <a:avLst/>
          </a:prstGeom>
        </p:spPr>
        <p:txBody>
          <a:bodyPr anchor="t" rtlCol="false" tIns="0" lIns="0" bIns="0" rIns="0">
            <a:spAutoFit/>
          </a:bodyPr>
          <a:lstStyle/>
          <a:p>
            <a:pPr algn="l">
              <a:lnSpc>
                <a:spcPts val="3776"/>
              </a:lnSpc>
            </a:pPr>
            <a:r>
              <a:rPr lang="en-US" sz="2349" spc="-46">
                <a:solidFill>
                  <a:srgbClr val="272525"/>
                </a:solidFill>
                <a:latin typeface="Source Sans Pro"/>
                <a:ea typeface="Source Sans Pro"/>
                <a:cs typeface="Source Sans Pro"/>
                <a:sym typeface="Source Sans Pro"/>
              </a:rPr>
              <a:t>Çocuklarda, sürekli kontrol ve baskı altında kalma nedeniyle düşük öz saygı, güvensizlik ve anksiyete gelişebilir.  Çocuklar, ebeveynlerinin onayını kazanmak için sürekli bir baskı altında hissedebilirler ve kendi düşüncelerini veya fikirlerini ifade etmekten kaçınabilirler.</a:t>
            </a:r>
          </a:p>
        </p:txBody>
      </p:sp>
      <p:grpSp>
        <p:nvGrpSpPr>
          <p:cNvPr name="Group 14" id="14"/>
          <p:cNvGrpSpPr/>
          <p:nvPr/>
        </p:nvGrpSpPr>
        <p:grpSpPr>
          <a:xfrm rot="0">
            <a:off x="8199574" y="5400973"/>
            <a:ext cx="786110" cy="47625"/>
            <a:chOff x="0" y="0"/>
            <a:chExt cx="1048147" cy="63500"/>
          </a:xfrm>
        </p:grpSpPr>
        <p:sp>
          <p:nvSpPr>
            <p:cNvPr name="Freeform 15" id="15"/>
            <p:cNvSpPr/>
            <p:nvPr/>
          </p:nvSpPr>
          <p:spPr>
            <a:xfrm flipH="false" flipV="false" rot="0">
              <a:off x="0" y="0"/>
              <a:ext cx="1048131" cy="63500"/>
            </a:xfrm>
            <a:custGeom>
              <a:avLst/>
              <a:gdLst/>
              <a:ahLst/>
              <a:cxnLst/>
              <a:rect r="r" b="b" t="t" l="l"/>
              <a:pathLst>
                <a:path h="63500" w="1048131">
                  <a:moveTo>
                    <a:pt x="0" y="31750"/>
                  </a:moveTo>
                  <a:cubicBezTo>
                    <a:pt x="0" y="14182"/>
                    <a:pt x="8509" y="0"/>
                    <a:pt x="19050" y="0"/>
                  </a:cubicBezTo>
                  <a:lnTo>
                    <a:pt x="1029081" y="0"/>
                  </a:lnTo>
                  <a:cubicBezTo>
                    <a:pt x="1039622" y="0"/>
                    <a:pt x="1048131" y="14182"/>
                    <a:pt x="1048131" y="31750"/>
                  </a:cubicBezTo>
                  <a:cubicBezTo>
                    <a:pt x="1048131" y="49318"/>
                    <a:pt x="1039622" y="63500"/>
                    <a:pt x="1029081" y="63500"/>
                  </a:cubicBezTo>
                  <a:lnTo>
                    <a:pt x="19050" y="63500"/>
                  </a:lnTo>
                  <a:cubicBezTo>
                    <a:pt x="8509" y="63500"/>
                    <a:pt x="0" y="49318"/>
                    <a:pt x="0" y="31750"/>
                  </a:cubicBezTo>
                  <a:close/>
                </a:path>
              </a:pathLst>
            </a:custGeom>
            <a:solidFill>
              <a:srgbClr val="D6BADD"/>
            </a:solidFill>
          </p:spPr>
        </p:sp>
      </p:grpSp>
      <p:grpSp>
        <p:nvGrpSpPr>
          <p:cNvPr name="Group 16" id="16"/>
          <p:cNvGrpSpPr/>
          <p:nvPr/>
        </p:nvGrpSpPr>
        <p:grpSpPr>
          <a:xfrm rot="0">
            <a:off x="7725761" y="5323990"/>
            <a:ext cx="548549" cy="548549"/>
            <a:chOff x="0" y="0"/>
            <a:chExt cx="686593" cy="686593"/>
          </a:xfrm>
        </p:grpSpPr>
        <p:sp>
          <p:nvSpPr>
            <p:cNvPr name="Freeform 17" id="17"/>
            <p:cNvSpPr/>
            <p:nvPr/>
          </p:nvSpPr>
          <p:spPr>
            <a:xfrm flipH="false" flipV="false" rot="0">
              <a:off x="6350" y="6350"/>
              <a:ext cx="673989" cy="673989"/>
            </a:xfrm>
            <a:custGeom>
              <a:avLst/>
              <a:gdLst/>
              <a:ahLst/>
              <a:cxnLst/>
              <a:rect r="r" b="b" t="t" l="l"/>
              <a:pathLst>
                <a:path h="673989" w="673989">
                  <a:moveTo>
                    <a:pt x="0" y="125857"/>
                  </a:moveTo>
                  <a:cubicBezTo>
                    <a:pt x="0" y="56261"/>
                    <a:pt x="56261" y="0"/>
                    <a:pt x="125857" y="0"/>
                  </a:cubicBezTo>
                  <a:lnTo>
                    <a:pt x="548132" y="0"/>
                  </a:lnTo>
                  <a:cubicBezTo>
                    <a:pt x="617601" y="0"/>
                    <a:pt x="673989" y="56261"/>
                    <a:pt x="673989" y="125857"/>
                  </a:cubicBezTo>
                  <a:lnTo>
                    <a:pt x="673989" y="548132"/>
                  </a:lnTo>
                  <a:cubicBezTo>
                    <a:pt x="673989" y="617601"/>
                    <a:pt x="617728" y="673989"/>
                    <a:pt x="548132" y="673989"/>
                  </a:cubicBezTo>
                  <a:lnTo>
                    <a:pt x="125857" y="673989"/>
                  </a:lnTo>
                  <a:cubicBezTo>
                    <a:pt x="56261" y="673862"/>
                    <a:pt x="0" y="617601"/>
                    <a:pt x="0" y="548132"/>
                  </a:cubicBezTo>
                  <a:close/>
                </a:path>
              </a:pathLst>
            </a:custGeom>
            <a:solidFill>
              <a:srgbClr val="F0D4F7"/>
            </a:solidFill>
          </p:spPr>
        </p:sp>
        <p:sp>
          <p:nvSpPr>
            <p:cNvPr name="Freeform 18" id="18"/>
            <p:cNvSpPr/>
            <p:nvPr/>
          </p:nvSpPr>
          <p:spPr>
            <a:xfrm flipH="false" flipV="false" rot="0">
              <a:off x="0" y="0"/>
              <a:ext cx="686562" cy="686689"/>
            </a:xfrm>
            <a:custGeom>
              <a:avLst/>
              <a:gdLst/>
              <a:ahLst/>
              <a:cxnLst/>
              <a:rect r="r" b="b" t="t" l="l"/>
              <a:pathLst>
                <a:path h="686689" w="686562">
                  <a:moveTo>
                    <a:pt x="0" y="132207"/>
                  </a:moveTo>
                  <a:cubicBezTo>
                    <a:pt x="0" y="59182"/>
                    <a:pt x="59182" y="0"/>
                    <a:pt x="132207" y="0"/>
                  </a:cubicBezTo>
                  <a:lnTo>
                    <a:pt x="554482" y="0"/>
                  </a:lnTo>
                  <a:lnTo>
                    <a:pt x="554482" y="6350"/>
                  </a:lnTo>
                  <a:lnTo>
                    <a:pt x="554482" y="0"/>
                  </a:lnTo>
                  <a:cubicBezTo>
                    <a:pt x="627380" y="0"/>
                    <a:pt x="686562" y="59182"/>
                    <a:pt x="686562" y="132207"/>
                  </a:cubicBezTo>
                  <a:lnTo>
                    <a:pt x="680212" y="132207"/>
                  </a:lnTo>
                  <a:lnTo>
                    <a:pt x="686562" y="132207"/>
                  </a:lnTo>
                  <a:lnTo>
                    <a:pt x="686562" y="554482"/>
                  </a:lnTo>
                  <a:lnTo>
                    <a:pt x="680212" y="554482"/>
                  </a:lnTo>
                  <a:lnTo>
                    <a:pt x="686562" y="554482"/>
                  </a:lnTo>
                  <a:cubicBezTo>
                    <a:pt x="686562" y="627507"/>
                    <a:pt x="627380" y="686689"/>
                    <a:pt x="554355" y="686689"/>
                  </a:cubicBezTo>
                  <a:lnTo>
                    <a:pt x="554355" y="680339"/>
                  </a:lnTo>
                  <a:lnTo>
                    <a:pt x="554355" y="686689"/>
                  </a:lnTo>
                  <a:lnTo>
                    <a:pt x="132207" y="686689"/>
                  </a:lnTo>
                  <a:lnTo>
                    <a:pt x="132207" y="680339"/>
                  </a:lnTo>
                  <a:lnTo>
                    <a:pt x="132207" y="686689"/>
                  </a:lnTo>
                  <a:cubicBezTo>
                    <a:pt x="59182" y="686562"/>
                    <a:pt x="0" y="627380"/>
                    <a:pt x="0" y="554482"/>
                  </a:cubicBezTo>
                  <a:lnTo>
                    <a:pt x="0" y="132207"/>
                  </a:lnTo>
                  <a:lnTo>
                    <a:pt x="6350" y="132207"/>
                  </a:lnTo>
                  <a:lnTo>
                    <a:pt x="0" y="132207"/>
                  </a:lnTo>
                  <a:moveTo>
                    <a:pt x="12700" y="132207"/>
                  </a:moveTo>
                  <a:lnTo>
                    <a:pt x="12700" y="554482"/>
                  </a:lnTo>
                  <a:lnTo>
                    <a:pt x="6350" y="554482"/>
                  </a:lnTo>
                  <a:lnTo>
                    <a:pt x="12700" y="554482"/>
                  </a:lnTo>
                  <a:cubicBezTo>
                    <a:pt x="12700" y="620395"/>
                    <a:pt x="66167" y="673989"/>
                    <a:pt x="132207" y="673989"/>
                  </a:cubicBezTo>
                  <a:lnTo>
                    <a:pt x="554482" y="673989"/>
                  </a:lnTo>
                  <a:cubicBezTo>
                    <a:pt x="620395" y="673989"/>
                    <a:pt x="673989" y="620522"/>
                    <a:pt x="673989" y="554482"/>
                  </a:cubicBezTo>
                  <a:lnTo>
                    <a:pt x="673989" y="132207"/>
                  </a:lnTo>
                  <a:cubicBezTo>
                    <a:pt x="673862" y="66167"/>
                    <a:pt x="620395" y="12700"/>
                    <a:pt x="554482" y="12700"/>
                  </a:cubicBezTo>
                  <a:lnTo>
                    <a:pt x="132207" y="12700"/>
                  </a:lnTo>
                  <a:lnTo>
                    <a:pt x="132207" y="6350"/>
                  </a:lnTo>
                  <a:lnTo>
                    <a:pt x="132207" y="12700"/>
                  </a:lnTo>
                  <a:cubicBezTo>
                    <a:pt x="66167" y="12700"/>
                    <a:pt x="12700" y="66167"/>
                    <a:pt x="12700" y="132207"/>
                  </a:cubicBezTo>
                  <a:close/>
                </a:path>
              </a:pathLst>
            </a:custGeom>
            <a:solidFill>
              <a:srgbClr val="D6BADD"/>
            </a:solidFill>
          </p:spPr>
        </p:sp>
      </p:grpSp>
      <p:sp>
        <p:nvSpPr>
          <p:cNvPr name="TextBox 19" id="19"/>
          <p:cNvSpPr txBox="true"/>
          <p:nvPr/>
        </p:nvSpPr>
        <p:spPr>
          <a:xfrm rot="0">
            <a:off x="7895319" y="5464916"/>
            <a:ext cx="168846" cy="378869"/>
          </a:xfrm>
          <a:prstGeom prst="rect">
            <a:avLst/>
          </a:prstGeom>
        </p:spPr>
        <p:txBody>
          <a:bodyPr anchor="t" rtlCol="false" tIns="0" lIns="0" bIns="0" rIns="0">
            <a:spAutoFit/>
          </a:bodyPr>
          <a:lstStyle/>
          <a:p>
            <a:pPr algn="ctr">
              <a:lnSpc>
                <a:spcPts val="2809"/>
              </a:lnSpc>
            </a:pPr>
            <a:r>
              <a:rPr lang="en-US" sz="2809" spc="-57">
                <a:solidFill>
                  <a:srgbClr val="272525"/>
                </a:solidFill>
                <a:latin typeface="Source Serif Pro"/>
                <a:ea typeface="Source Serif Pro"/>
                <a:cs typeface="Source Serif Pro"/>
                <a:sym typeface="Source Serif Pro"/>
              </a:rPr>
              <a:t>2</a:t>
            </a:r>
          </a:p>
        </p:txBody>
      </p:sp>
      <p:sp>
        <p:nvSpPr>
          <p:cNvPr name="TextBox 20" id="20"/>
          <p:cNvSpPr txBox="true"/>
          <p:nvPr/>
        </p:nvSpPr>
        <p:spPr>
          <a:xfrm rot="0">
            <a:off x="9204759" y="5226248"/>
            <a:ext cx="2642741" cy="441777"/>
          </a:xfrm>
          <a:prstGeom prst="rect">
            <a:avLst/>
          </a:prstGeom>
        </p:spPr>
        <p:txBody>
          <a:bodyPr anchor="t" rtlCol="false" tIns="0" lIns="0" bIns="0" rIns="0">
            <a:spAutoFit/>
          </a:bodyPr>
          <a:lstStyle/>
          <a:p>
            <a:pPr algn="l">
              <a:lnSpc>
                <a:spcPts val="3556"/>
              </a:lnSpc>
            </a:pPr>
            <a:r>
              <a:rPr lang="en-US" b="true" sz="2862" spc="-57">
                <a:solidFill>
                  <a:srgbClr val="272525"/>
                </a:solidFill>
                <a:latin typeface="Source Serif Pro Bold"/>
                <a:ea typeface="Source Serif Pro Bold"/>
                <a:cs typeface="Source Serif Pro Bold"/>
                <a:sym typeface="Source Serif Pro Bold"/>
              </a:rPr>
              <a:t>Sosyal Gelişim</a:t>
            </a:r>
          </a:p>
        </p:txBody>
      </p:sp>
      <p:sp>
        <p:nvSpPr>
          <p:cNvPr name="TextBox 21" id="21"/>
          <p:cNvSpPr txBox="true"/>
          <p:nvPr/>
        </p:nvSpPr>
        <p:spPr>
          <a:xfrm rot="0">
            <a:off x="9133582" y="5631003"/>
            <a:ext cx="8285410" cy="1869214"/>
          </a:xfrm>
          <a:prstGeom prst="rect">
            <a:avLst/>
          </a:prstGeom>
        </p:spPr>
        <p:txBody>
          <a:bodyPr anchor="t" rtlCol="false" tIns="0" lIns="0" bIns="0" rIns="0">
            <a:spAutoFit/>
          </a:bodyPr>
          <a:lstStyle/>
          <a:p>
            <a:pPr algn="l">
              <a:lnSpc>
                <a:spcPts val="3776"/>
              </a:lnSpc>
            </a:pPr>
            <a:r>
              <a:rPr lang="en-US" sz="2349" spc="-46">
                <a:solidFill>
                  <a:srgbClr val="272525"/>
                </a:solidFill>
                <a:latin typeface="Source Sans Pro"/>
                <a:ea typeface="Source Sans Pro"/>
                <a:cs typeface="Source Sans Pro"/>
                <a:sym typeface="Source Sans Pro"/>
              </a:rPr>
              <a:t>Çocukların başkalarıyla sağlıklı iletişim kurma becerileri olumsuz etkilenebilir. Empati kuramama, başkalarının düşüncelerine saygı duymama ve tartışma çözümleme becerilerinin gelişmemesi gibi sorunlar yaşayabilirler.</a:t>
            </a:r>
          </a:p>
        </p:txBody>
      </p:sp>
      <p:grpSp>
        <p:nvGrpSpPr>
          <p:cNvPr name="Group 22" id="22"/>
          <p:cNvGrpSpPr/>
          <p:nvPr/>
        </p:nvGrpSpPr>
        <p:grpSpPr>
          <a:xfrm rot="0">
            <a:off x="8284444" y="8620497"/>
            <a:ext cx="786110" cy="28575"/>
            <a:chOff x="0" y="0"/>
            <a:chExt cx="1048147" cy="38100"/>
          </a:xfrm>
        </p:grpSpPr>
        <p:sp>
          <p:nvSpPr>
            <p:cNvPr name="Freeform 23" id="23"/>
            <p:cNvSpPr/>
            <p:nvPr/>
          </p:nvSpPr>
          <p:spPr>
            <a:xfrm flipH="false" flipV="false" rot="0">
              <a:off x="0" y="0"/>
              <a:ext cx="1048131" cy="38100"/>
            </a:xfrm>
            <a:custGeom>
              <a:avLst/>
              <a:gdLst/>
              <a:ahLst/>
              <a:cxnLst/>
              <a:rect r="r" b="b" t="t" l="l"/>
              <a:pathLst>
                <a:path h="38100" w="1048131">
                  <a:moveTo>
                    <a:pt x="0" y="19050"/>
                  </a:moveTo>
                  <a:cubicBezTo>
                    <a:pt x="0" y="8509"/>
                    <a:pt x="8509" y="0"/>
                    <a:pt x="19050" y="0"/>
                  </a:cubicBezTo>
                  <a:lnTo>
                    <a:pt x="1029081" y="0"/>
                  </a:lnTo>
                  <a:cubicBezTo>
                    <a:pt x="1039622" y="0"/>
                    <a:pt x="1048131" y="8509"/>
                    <a:pt x="1048131" y="19050"/>
                  </a:cubicBezTo>
                  <a:cubicBezTo>
                    <a:pt x="1048131" y="29591"/>
                    <a:pt x="1039622" y="38100"/>
                    <a:pt x="1029081" y="38100"/>
                  </a:cubicBezTo>
                  <a:lnTo>
                    <a:pt x="19050" y="38100"/>
                  </a:lnTo>
                  <a:cubicBezTo>
                    <a:pt x="8509" y="38100"/>
                    <a:pt x="0" y="29591"/>
                    <a:pt x="0" y="19050"/>
                  </a:cubicBezTo>
                  <a:close/>
                </a:path>
              </a:pathLst>
            </a:custGeom>
            <a:solidFill>
              <a:srgbClr val="D6BADD"/>
            </a:solidFill>
          </p:spPr>
        </p:sp>
      </p:grpSp>
      <p:grpSp>
        <p:nvGrpSpPr>
          <p:cNvPr name="Group 24" id="24"/>
          <p:cNvGrpSpPr/>
          <p:nvPr/>
        </p:nvGrpSpPr>
        <p:grpSpPr>
          <a:xfrm rot="0">
            <a:off x="7774670" y="8753611"/>
            <a:ext cx="548549" cy="548549"/>
            <a:chOff x="0" y="0"/>
            <a:chExt cx="686593" cy="686593"/>
          </a:xfrm>
        </p:grpSpPr>
        <p:sp>
          <p:nvSpPr>
            <p:cNvPr name="Freeform 25" id="25"/>
            <p:cNvSpPr/>
            <p:nvPr/>
          </p:nvSpPr>
          <p:spPr>
            <a:xfrm flipH="false" flipV="false" rot="0">
              <a:off x="6350" y="6350"/>
              <a:ext cx="673989" cy="673989"/>
            </a:xfrm>
            <a:custGeom>
              <a:avLst/>
              <a:gdLst/>
              <a:ahLst/>
              <a:cxnLst/>
              <a:rect r="r" b="b" t="t" l="l"/>
              <a:pathLst>
                <a:path h="673989" w="673989">
                  <a:moveTo>
                    <a:pt x="0" y="125857"/>
                  </a:moveTo>
                  <a:cubicBezTo>
                    <a:pt x="0" y="56261"/>
                    <a:pt x="56261" y="0"/>
                    <a:pt x="125857" y="0"/>
                  </a:cubicBezTo>
                  <a:lnTo>
                    <a:pt x="548132" y="0"/>
                  </a:lnTo>
                  <a:cubicBezTo>
                    <a:pt x="617601" y="0"/>
                    <a:pt x="673989" y="56261"/>
                    <a:pt x="673989" y="125857"/>
                  </a:cubicBezTo>
                  <a:lnTo>
                    <a:pt x="673989" y="548132"/>
                  </a:lnTo>
                  <a:cubicBezTo>
                    <a:pt x="673989" y="617601"/>
                    <a:pt x="617728" y="673989"/>
                    <a:pt x="548132" y="673989"/>
                  </a:cubicBezTo>
                  <a:lnTo>
                    <a:pt x="125857" y="673989"/>
                  </a:lnTo>
                  <a:cubicBezTo>
                    <a:pt x="56261" y="673862"/>
                    <a:pt x="0" y="617601"/>
                    <a:pt x="0" y="548132"/>
                  </a:cubicBezTo>
                  <a:close/>
                </a:path>
              </a:pathLst>
            </a:custGeom>
            <a:solidFill>
              <a:srgbClr val="F0D4F7"/>
            </a:solidFill>
          </p:spPr>
        </p:sp>
        <p:sp>
          <p:nvSpPr>
            <p:cNvPr name="Freeform 26" id="26"/>
            <p:cNvSpPr/>
            <p:nvPr/>
          </p:nvSpPr>
          <p:spPr>
            <a:xfrm flipH="false" flipV="false" rot="0">
              <a:off x="0" y="0"/>
              <a:ext cx="686562" cy="686689"/>
            </a:xfrm>
            <a:custGeom>
              <a:avLst/>
              <a:gdLst/>
              <a:ahLst/>
              <a:cxnLst/>
              <a:rect r="r" b="b" t="t" l="l"/>
              <a:pathLst>
                <a:path h="686689" w="686562">
                  <a:moveTo>
                    <a:pt x="0" y="132207"/>
                  </a:moveTo>
                  <a:cubicBezTo>
                    <a:pt x="0" y="59182"/>
                    <a:pt x="59182" y="0"/>
                    <a:pt x="132207" y="0"/>
                  </a:cubicBezTo>
                  <a:lnTo>
                    <a:pt x="554482" y="0"/>
                  </a:lnTo>
                  <a:lnTo>
                    <a:pt x="554482" y="6350"/>
                  </a:lnTo>
                  <a:lnTo>
                    <a:pt x="554482" y="0"/>
                  </a:lnTo>
                  <a:cubicBezTo>
                    <a:pt x="627380" y="0"/>
                    <a:pt x="686562" y="59182"/>
                    <a:pt x="686562" y="132207"/>
                  </a:cubicBezTo>
                  <a:lnTo>
                    <a:pt x="680212" y="132207"/>
                  </a:lnTo>
                  <a:lnTo>
                    <a:pt x="686562" y="132207"/>
                  </a:lnTo>
                  <a:lnTo>
                    <a:pt x="686562" y="554482"/>
                  </a:lnTo>
                  <a:lnTo>
                    <a:pt x="680212" y="554482"/>
                  </a:lnTo>
                  <a:lnTo>
                    <a:pt x="686562" y="554482"/>
                  </a:lnTo>
                  <a:cubicBezTo>
                    <a:pt x="686562" y="627507"/>
                    <a:pt x="627380" y="686689"/>
                    <a:pt x="554355" y="686689"/>
                  </a:cubicBezTo>
                  <a:lnTo>
                    <a:pt x="554355" y="680339"/>
                  </a:lnTo>
                  <a:lnTo>
                    <a:pt x="554355" y="686689"/>
                  </a:lnTo>
                  <a:lnTo>
                    <a:pt x="132207" y="686689"/>
                  </a:lnTo>
                  <a:lnTo>
                    <a:pt x="132207" y="680339"/>
                  </a:lnTo>
                  <a:lnTo>
                    <a:pt x="132207" y="686689"/>
                  </a:lnTo>
                  <a:cubicBezTo>
                    <a:pt x="59182" y="686562"/>
                    <a:pt x="0" y="627380"/>
                    <a:pt x="0" y="554482"/>
                  </a:cubicBezTo>
                  <a:lnTo>
                    <a:pt x="0" y="132207"/>
                  </a:lnTo>
                  <a:lnTo>
                    <a:pt x="6350" y="132207"/>
                  </a:lnTo>
                  <a:lnTo>
                    <a:pt x="0" y="132207"/>
                  </a:lnTo>
                  <a:moveTo>
                    <a:pt x="12700" y="132207"/>
                  </a:moveTo>
                  <a:lnTo>
                    <a:pt x="12700" y="554482"/>
                  </a:lnTo>
                  <a:lnTo>
                    <a:pt x="6350" y="554482"/>
                  </a:lnTo>
                  <a:lnTo>
                    <a:pt x="12700" y="554482"/>
                  </a:lnTo>
                  <a:cubicBezTo>
                    <a:pt x="12700" y="620395"/>
                    <a:pt x="66167" y="673989"/>
                    <a:pt x="132207" y="673989"/>
                  </a:cubicBezTo>
                  <a:lnTo>
                    <a:pt x="554482" y="673989"/>
                  </a:lnTo>
                  <a:cubicBezTo>
                    <a:pt x="620395" y="673989"/>
                    <a:pt x="673989" y="620522"/>
                    <a:pt x="673989" y="554482"/>
                  </a:cubicBezTo>
                  <a:lnTo>
                    <a:pt x="673989" y="132207"/>
                  </a:lnTo>
                  <a:cubicBezTo>
                    <a:pt x="673862" y="66167"/>
                    <a:pt x="620395" y="12700"/>
                    <a:pt x="554482" y="12700"/>
                  </a:cubicBezTo>
                  <a:lnTo>
                    <a:pt x="132207" y="12700"/>
                  </a:lnTo>
                  <a:lnTo>
                    <a:pt x="132207" y="6350"/>
                  </a:lnTo>
                  <a:lnTo>
                    <a:pt x="132207" y="12700"/>
                  </a:lnTo>
                  <a:cubicBezTo>
                    <a:pt x="66167" y="12700"/>
                    <a:pt x="12700" y="66167"/>
                    <a:pt x="12700" y="132207"/>
                  </a:cubicBezTo>
                  <a:close/>
                </a:path>
              </a:pathLst>
            </a:custGeom>
            <a:solidFill>
              <a:srgbClr val="D6BADD"/>
            </a:solidFill>
          </p:spPr>
        </p:sp>
      </p:grpSp>
      <p:sp>
        <p:nvSpPr>
          <p:cNvPr name="TextBox 27" id="27"/>
          <p:cNvSpPr txBox="true"/>
          <p:nvPr/>
        </p:nvSpPr>
        <p:spPr>
          <a:xfrm rot="0">
            <a:off x="7959108" y="8906586"/>
            <a:ext cx="168846" cy="378869"/>
          </a:xfrm>
          <a:prstGeom prst="rect">
            <a:avLst/>
          </a:prstGeom>
        </p:spPr>
        <p:txBody>
          <a:bodyPr anchor="t" rtlCol="false" tIns="0" lIns="0" bIns="0" rIns="0">
            <a:spAutoFit/>
          </a:bodyPr>
          <a:lstStyle/>
          <a:p>
            <a:pPr algn="ctr">
              <a:lnSpc>
                <a:spcPts val="2809"/>
              </a:lnSpc>
            </a:pPr>
            <a:r>
              <a:rPr lang="en-US" sz="2809" spc="-57">
                <a:solidFill>
                  <a:srgbClr val="272525"/>
                </a:solidFill>
                <a:latin typeface="Source Serif Pro"/>
                <a:ea typeface="Source Serif Pro"/>
                <a:cs typeface="Source Serif Pro"/>
                <a:sym typeface="Source Serif Pro"/>
              </a:rPr>
              <a:t>3</a:t>
            </a:r>
          </a:p>
        </p:txBody>
      </p:sp>
      <p:sp>
        <p:nvSpPr>
          <p:cNvPr name="TextBox 28" id="28"/>
          <p:cNvSpPr txBox="true"/>
          <p:nvPr/>
        </p:nvSpPr>
        <p:spPr>
          <a:xfrm rot="0">
            <a:off x="9138642" y="8301133"/>
            <a:ext cx="3780371" cy="423266"/>
          </a:xfrm>
          <a:prstGeom prst="rect">
            <a:avLst/>
          </a:prstGeom>
        </p:spPr>
        <p:txBody>
          <a:bodyPr anchor="t" rtlCol="false" tIns="0" lIns="0" bIns="0" rIns="0">
            <a:spAutoFit/>
          </a:bodyPr>
          <a:lstStyle/>
          <a:p>
            <a:pPr algn="l">
              <a:lnSpc>
                <a:spcPts val="3432"/>
              </a:lnSpc>
            </a:pPr>
            <a:r>
              <a:rPr lang="en-US" b="true" sz="2762" spc="-55">
                <a:solidFill>
                  <a:srgbClr val="272525"/>
                </a:solidFill>
                <a:latin typeface="Source Serif Pro Bold"/>
                <a:ea typeface="Source Serif Pro Bold"/>
                <a:cs typeface="Source Serif Pro Bold"/>
                <a:sym typeface="Source Serif Pro Bold"/>
              </a:rPr>
              <a:t>Akademik Başarı</a:t>
            </a:r>
          </a:p>
        </p:txBody>
      </p:sp>
      <p:sp>
        <p:nvSpPr>
          <p:cNvPr name="TextBox 29" id="29"/>
          <p:cNvSpPr txBox="true"/>
          <p:nvPr/>
        </p:nvSpPr>
        <p:spPr>
          <a:xfrm rot="0">
            <a:off x="9133582" y="8687377"/>
            <a:ext cx="8285410" cy="916714"/>
          </a:xfrm>
          <a:prstGeom prst="rect">
            <a:avLst/>
          </a:prstGeom>
        </p:spPr>
        <p:txBody>
          <a:bodyPr anchor="t" rtlCol="false" tIns="0" lIns="0" bIns="0" rIns="0">
            <a:spAutoFit/>
          </a:bodyPr>
          <a:lstStyle/>
          <a:p>
            <a:pPr algn="l">
              <a:lnSpc>
                <a:spcPts val="3776"/>
              </a:lnSpc>
            </a:pPr>
            <a:r>
              <a:rPr lang="en-US" sz="2349" spc="-46">
                <a:solidFill>
                  <a:srgbClr val="272525"/>
                </a:solidFill>
                <a:latin typeface="Source Sans Pro"/>
                <a:ea typeface="Source Sans Pro"/>
                <a:cs typeface="Source Sans Pro"/>
                <a:sym typeface="Source Sans Pro"/>
              </a:rPr>
              <a:t>Otoriter tutum, çocuklarda öğrenmeye karşı isteksizlik ve motivasyon eksikliği yaratabilir. Öğrenme süreci zorlayıcı ve stresli hale gelebilir.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2811045" y="4114497"/>
            <a:ext cx="13515079" cy="3431827"/>
            <a:chOff x="0" y="0"/>
            <a:chExt cx="18020106" cy="4575770"/>
          </a:xfrm>
        </p:grpSpPr>
        <p:sp>
          <p:nvSpPr>
            <p:cNvPr name="Freeform 3" id="3"/>
            <p:cNvSpPr/>
            <p:nvPr/>
          </p:nvSpPr>
          <p:spPr>
            <a:xfrm flipH="false" flipV="false" rot="0">
              <a:off x="18149" y="6350"/>
              <a:ext cx="17983896" cy="4563110"/>
            </a:xfrm>
            <a:custGeom>
              <a:avLst/>
              <a:gdLst/>
              <a:ahLst/>
              <a:cxnLst/>
              <a:rect r="r" b="b" t="t" l="l"/>
              <a:pathLst>
                <a:path h="4563110" w="17983896">
                  <a:moveTo>
                    <a:pt x="0" y="139446"/>
                  </a:moveTo>
                  <a:cubicBezTo>
                    <a:pt x="0" y="62484"/>
                    <a:pt x="178591" y="0"/>
                    <a:pt x="398925" y="0"/>
                  </a:cubicBezTo>
                  <a:lnTo>
                    <a:pt x="17584973" y="0"/>
                  </a:lnTo>
                  <a:cubicBezTo>
                    <a:pt x="17805307" y="0"/>
                    <a:pt x="17983896" y="62484"/>
                    <a:pt x="17983896" y="139446"/>
                  </a:cubicBezTo>
                  <a:lnTo>
                    <a:pt x="17983896" y="4423664"/>
                  </a:lnTo>
                  <a:cubicBezTo>
                    <a:pt x="17983896" y="4500626"/>
                    <a:pt x="17805307" y="4563110"/>
                    <a:pt x="17584973" y="4563110"/>
                  </a:cubicBezTo>
                  <a:lnTo>
                    <a:pt x="398925" y="4563110"/>
                  </a:lnTo>
                  <a:cubicBezTo>
                    <a:pt x="178591" y="4563110"/>
                    <a:pt x="0" y="4500626"/>
                    <a:pt x="0" y="4423664"/>
                  </a:cubicBezTo>
                  <a:close/>
                </a:path>
              </a:pathLst>
            </a:custGeom>
            <a:solidFill>
              <a:srgbClr val="F0D4F7">
                <a:alpha val="60000"/>
              </a:srgbClr>
            </a:solidFill>
          </p:spPr>
        </p:sp>
        <p:sp>
          <p:nvSpPr>
            <p:cNvPr name="Freeform 4" id="4"/>
            <p:cNvSpPr/>
            <p:nvPr/>
          </p:nvSpPr>
          <p:spPr>
            <a:xfrm flipH="false" flipV="false" rot="0">
              <a:off x="0" y="0"/>
              <a:ext cx="18020137" cy="4575810"/>
            </a:xfrm>
            <a:custGeom>
              <a:avLst/>
              <a:gdLst/>
              <a:ahLst/>
              <a:cxnLst/>
              <a:rect r="r" b="b" t="t" l="l"/>
              <a:pathLst>
                <a:path h="4575810" w="18020137">
                  <a:moveTo>
                    <a:pt x="0" y="145796"/>
                  </a:moveTo>
                  <a:cubicBezTo>
                    <a:pt x="0" y="65278"/>
                    <a:pt x="186576" y="0"/>
                    <a:pt x="417074" y="0"/>
                  </a:cubicBezTo>
                  <a:lnTo>
                    <a:pt x="17603122" y="0"/>
                  </a:lnTo>
                  <a:lnTo>
                    <a:pt x="17603122" y="6350"/>
                  </a:lnTo>
                  <a:lnTo>
                    <a:pt x="17603122" y="0"/>
                  </a:lnTo>
                  <a:cubicBezTo>
                    <a:pt x="17833257" y="0"/>
                    <a:pt x="18020137" y="65278"/>
                    <a:pt x="18020137" y="145796"/>
                  </a:cubicBezTo>
                  <a:lnTo>
                    <a:pt x="18002045" y="145796"/>
                  </a:lnTo>
                  <a:lnTo>
                    <a:pt x="18020137" y="145796"/>
                  </a:lnTo>
                  <a:lnTo>
                    <a:pt x="18020137" y="4430014"/>
                  </a:lnTo>
                  <a:lnTo>
                    <a:pt x="18002045" y="4430014"/>
                  </a:lnTo>
                  <a:lnTo>
                    <a:pt x="18020137" y="4430014"/>
                  </a:lnTo>
                  <a:cubicBezTo>
                    <a:pt x="18020137" y="4510532"/>
                    <a:pt x="17833620" y="4575810"/>
                    <a:pt x="17603122" y="4575810"/>
                  </a:cubicBezTo>
                  <a:lnTo>
                    <a:pt x="17603122" y="4569460"/>
                  </a:lnTo>
                  <a:lnTo>
                    <a:pt x="17603122" y="4575810"/>
                  </a:lnTo>
                  <a:lnTo>
                    <a:pt x="417074" y="4575810"/>
                  </a:lnTo>
                  <a:lnTo>
                    <a:pt x="417074" y="4569460"/>
                  </a:lnTo>
                  <a:lnTo>
                    <a:pt x="417074" y="4575810"/>
                  </a:lnTo>
                  <a:cubicBezTo>
                    <a:pt x="186576" y="4575810"/>
                    <a:pt x="0" y="4510532"/>
                    <a:pt x="0" y="4430014"/>
                  </a:cubicBezTo>
                  <a:lnTo>
                    <a:pt x="0" y="145796"/>
                  </a:lnTo>
                  <a:lnTo>
                    <a:pt x="18149" y="145796"/>
                  </a:lnTo>
                  <a:lnTo>
                    <a:pt x="0" y="145796"/>
                  </a:lnTo>
                  <a:moveTo>
                    <a:pt x="36299" y="145796"/>
                  </a:moveTo>
                  <a:lnTo>
                    <a:pt x="36299" y="4430014"/>
                  </a:lnTo>
                  <a:lnTo>
                    <a:pt x="18149" y="4430014"/>
                  </a:lnTo>
                  <a:lnTo>
                    <a:pt x="36299" y="4430014"/>
                  </a:lnTo>
                  <a:cubicBezTo>
                    <a:pt x="36299" y="4503547"/>
                    <a:pt x="206903" y="4563110"/>
                    <a:pt x="417074" y="4563110"/>
                  </a:cubicBezTo>
                  <a:lnTo>
                    <a:pt x="17603122" y="4563110"/>
                  </a:lnTo>
                  <a:cubicBezTo>
                    <a:pt x="17813293" y="4563110"/>
                    <a:pt x="17983896" y="4503547"/>
                    <a:pt x="17983896" y="4430014"/>
                  </a:cubicBezTo>
                  <a:lnTo>
                    <a:pt x="17983896" y="145796"/>
                  </a:lnTo>
                  <a:cubicBezTo>
                    <a:pt x="17983896" y="72263"/>
                    <a:pt x="17813293" y="12700"/>
                    <a:pt x="17603122" y="12700"/>
                  </a:cubicBezTo>
                  <a:lnTo>
                    <a:pt x="417074" y="12700"/>
                  </a:lnTo>
                  <a:lnTo>
                    <a:pt x="417074" y="6350"/>
                  </a:lnTo>
                  <a:lnTo>
                    <a:pt x="417074" y="12700"/>
                  </a:lnTo>
                  <a:cubicBezTo>
                    <a:pt x="206903" y="12700"/>
                    <a:pt x="36299" y="72263"/>
                    <a:pt x="36299" y="145796"/>
                  </a:cubicBezTo>
                  <a:close/>
                </a:path>
              </a:pathLst>
            </a:custGeom>
            <a:solidFill>
              <a:srgbClr val="D6BADD">
                <a:alpha val="60000"/>
              </a:srgbClr>
            </a:solidFill>
          </p:spPr>
        </p:sp>
      </p:grpSp>
      <p:grpSp>
        <p:nvGrpSpPr>
          <p:cNvPr name="Group 5" id="5"/>
          <p:cNvGrpSpPr/>
          <p:nvPr/>
        </p:nvGrpSpPr>
        <p:grpSpPr>
          <a:xfrm rot="0">
            <a:off x="2756892" y="7785199"/>
            <a:ext cx="13569231" cy="2177640"/>
            <a:chOff x="0" y="0"/>
            <a:chExt cx="18092309" cy="2903520"/>
          </a:xfrm>
        </p:grpSpPr>
        <p:sp>
          <p:nvSpPr>
            <p:cNvPr name="Freeform 6" id="6"/>
            <p:cNvSpPr/>
            <p:nvPr/>
          </p:nvSpPr>
          <p:spPr>
            <a:xfrm flipH="false" flipV="false" rot="0">
              <a:off x="8886" y="7520"/>
              <a:ext cx="18074536" cy="2888526"/>
            </a:xfrm>
            <a:custGeom>
              <a:avLst/>
              <a:gdLst/>
              <a:ahLst/>
              <a:cxnLst/>
              <a:rect r="r" b="b" t="t" l="l"/>
              <a:pathLst>
                <a:path h="2888526" w="18074536">
                  <a:moveTo>
                    <a:pt x="0" y="165145"/>
                  </a:moveTo>
                  <a:cubicBezTo>
                    <a:pt x="0" y="73999"/>
                    <a:pt x="87796" y="0"/>
                    <a:pt x="196030" y="0"/>
                  </a:cubicBezTo>
                  <a:lnTo>
                    <a:pt x="17878507" y="0"/>
                  </a:lnTo>
                  <a:cubicBezTo>
                    <a:pt x="17986741" y="0"/>
                    <a:pt x="18074536" y="73999"/>
                    <a:pt x="18074536" y="165145"/>
                  </a:cubicBezTo>
                  <a:lnTo>
                    <a:pt x="18074536" y="2723382"/>
                  </a:lnTo>
                  <a:cubicBezTo>
                    <a:pt x="18074536" y="2814528"/>
                    <a:pt x="17986741" y="2888527"/>
                    <a:pt x="17878507" y="2888527"/>
                  </a:cubicBezTo>
                  <a:lnTo>
                    <a:pt x="196030" y="2888527"/>
                  </a:lnTo>
                  <a:cubicBezTo>
                    <a:pt x="87796" y="2888527"/>
                    <a:pt x="0" y="2814528"/>
                    <a:pt x="0" y="2723382"/>
                  </a:cubicBezTo>
                  <a:close/>
                </a:path>
              </a:pathLst>
            </a:custGeom>
            <a:solidFill>
              <a:srgbClr val="F0D4F7">
                <a:alpha val="46667"/>
              </a:srgbClr>
            </a:solidFill>
          </p:spPr>
        </p:sp>
        <p:sp>
          <p:nvSpPr>
            <p:cNvPr name="Freeform 7" id="7"/>
            <p:cNvSpPr/>
            <p:nvPr/>
          </p:nvSpPr>
          <p:spPr>
            <a:xfrm flipH="false" flipV="false" rot="0">
              <a:off x="0" y="0"/>
              <a:ext cx="18092308" cy="2903560"/>
            </a:xfrm>
            <a:custGeom>
              <a:avLst/>
              <a:gdLst/>
              <a:ahLst/>
              <a:cxnLst/>
              <a:rect r="r" b="b" t="t" l="l"/>
              <a:pathLst>
                <a:path h="2903560" w="18092308">
                  <a:moveTo>
                    <a:pt x="0" y="172665"/>
                  </a:moveTo>
                  <a:cubicBezTo>
                    <a:pt x="0" y="77308"/>
                    <a:pt x="91706" y="0"/>
                    <a:pt x="204916" y="0"/>
                  </a:cubicBezTo>
                  <a:lnTo>
                    <a:pt x="17887393" y="0"/>
                  </a:lnTo>
                  <a:lnTo>
                    <a:pt x="17887393" y="7520"/>
                  </a:lnTo>
                  <a:lnTo>
                    <a:pt x="17887393" y="0"/>
                  </a:lnTo>
                  <a:cubicBezTo>
                    <a:pt x="18000425" y="0"/>
                    <a:pt x="18092308" y="77308"/>
                    <a:pt x="18092308" y="172665"/>
                  </a:cubicBezTo>
                  <a:lnTo>
                    <a:pt x="18083422" y="172665"/>
                  </a:lnTo>
                  <a:lnTo>
                    <a:pt x="18092308" y="172665"/>
                  </a:lnTo>
                  <a:lnTo>
                    <a:pt x="18092308" y="2730902"/>
                  </a:lnTo>
                  <a:lnTo>
                    <a:pt x="18083422" y="2730902"/>
                  </a:lnTo>
                  <a:lnTo>
                    <a:pt x="18092308" y="2730902"/>
                  </a:lnTo>
                  <a:cubicBezTo>
                    <a:pt x="18092308" y="2826259"/>
                    <a:pt x="18000604" y="2903560"/>
                    <a:pt x="17887393" y="2903560"/>
                  </a:cubicBezTo>
                  <a:lnTo>
                    <a:pt x="17887393" y="2896047"/>
                  </a:lnTo>
                  <a:lnTo>
                    <a:pt x="17887393" y="2903560"/>
                  </a:lnTo>
                  <a:lnTo>
                    <a:pt x="204916" y="2903560"/>
                  </a:lnTo>
                  <a:lnTo>
                    <a:pt x="204916" y="2896047"/>
                  </a:lnTo>
                  <a:lnTo>
                    <a:pt x="204916" y="2903560"/>
                  </a:lnTo>
                  <a:cubicBezTo>
                    <a:pt x="91706" y="2903560"/>
                    <a:pt x="0" y="2826259"/>
                    <a:pt x="0" y="2730902"/>
                  </a:cubicBezTo>
                  <a:lnTo>
                    <a:pt x="0" y="172665"/>
                  </a:lnTo>
                  <a:lnTo>
                    <a:pt x="8886" y="172665"/>
                  </a:lnTo>
                  <a:lnTo>
                    <a:pt x="0" y="172665"/>
                  </a:lnTo>
                  <a:moveTo>
                    <a:pt x="17772" y="172665"/>
                  </a:moveTo>
                  <a:lnTo>
                    <a:pt x="17772" y="2730902"/>
                  </a:lnTo>
                  <a:lnTo>
                    <a:pt x="8886" y="2730902"/>
                  </a:lnTo>
                  <a:lnTo>
                    <a:pt x="17772" y="2730902"/>
                  </a:lnTo>
                  <a:cubicBezTo>
                    <a:pt x="17772" y="2817987"/>
                    <a:pt x="101480" y="2888526"/>
                    <a:pt x="204916" y="2888526"/>
                  </a:cubicBezTo>
                  <a:lnTo>
                    <a:pt x="17887393" y="2888526"/>
                  </a:lnTo>
                  <a:cubicBezTo>
                    <a:pt x="17990829" y="2888526"/>
                    <a:pt x="18074536" y="2817987"/>
                    <a:pt x="18074536" y="2730902"/>
                  </a:cubicBezTo>
                  <a:lnTo>
                    <a:pt x="18074536" y="172665"/>
                  </a:lnTo>
                  <a:cubicBezTo>
                    <a:pt x="18074536" y="85580"/>
                    <a:pt x="17990827" y="15040"/>
                    <a:pt x="17887392" y="15040"/>
                  </a:cubicBezTo>
                  <a:lnTo>
                    <a:pt x="204916" y="15040"/>
                  </a:lnTo>
                  <a:lnTo>
                    <a:pt x="204916" y="7520"/>
                  </a:lnTo>
                  <a:lnTo>
                    <a:pt x="204916" y="15040"/>
                  </a:lnTo>
                  <a:cubicBezTo>
                    <a:pt x="101480" y="15040"/>
                    <a:pt x="17772" y="85580"/>
                    <a:pt x="17772" y="172665"/>
                  </a:cubicBezTo>
                  <a:close/>
                </a:path>
              </a:pathLst>
            </a:custGeom>
            <a:solidFill>
              <a:srgbClr val="D6BADD">
                <a:alpha val="46667"/>
              </a:srgbClr>
            </a:solidFill>
          </p:spPr>
        </p:sp>
      </p:grpSp>
      <p:sp>
        <p:nvSpPr>
          <p:cNvPr name="Freeform 8" id="8"/>
          <p:cNvSpPr/>
          <p:nvPr/>
        </p:nvSpPr>
        <p:spPr>
          <a:xfrm flipH="false" flipV="false" rot="0">
            <a:off x="16158737" y="-239176"/>
            <a:ext cx="4258525" cy="4114800"/>
          </a:xfrm>
          <a:custGeom>
            <a:avLst/>
            <a:gdLst/>
            <a:ahLst/>
            <a:cxnLst/>
            <a:rect r="r" b="b" t="t" l="l"/>
            <a:pathLst>
              <a:path h="4114800" w="4258525">
                <a:moveTo>
                  <a:pt x="0" y="0"/>
                </a:moveTo>
                <a:lnTo>
                  <a:pt x="4258526" y="0"/>
                </a:lnTo>
                <a:lnTo>
                  <a:pt x="42585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3849262" y="6120459"/>
            <a:ext cx="6974586" cy="8229600"/>
          </a:xfrm>
          <a:custGeom>
            <a:avLst/>
            <a:gdLst/>
            <a:ahLst/>
            <a:cxnLst/>
            <a:rect r="r" b="b" t="t" l="l"/>
            <a:pathLst>
              <a:path h="8229600" w="6974586">
                <a:moveTo>
                  <a:pt x="0" y="0"/>
                </a:moveTo>
                <a:lnTo>
                  <a:pt x="6974586" y="0"/>
                </a:lnTo>
                <a:lnTo>
                  <a:pt x="6974586" y="8229600"/>
                </a:lnTo>
                <a:lnTo>
                  <a:pt x="0" y="8229600"/>
                </a:lnTo>
                <a:lnTo>
                  <a:pt x="0" y="0"/>
                </a:lnTo>
                <a:close/>
              </a:path>
            </a:pathLst>
          </a:custGeom>
          <a:blipFill>
            <a:blip r:embed="rId5"/>
            <a:stretch>
              <a:fillRect l="0" t="0" r="0" b="0"/>
            </a:stretch>
          </a:blipFill>
        </p:spPr>
      </p:sp>
      <p:sp>
        <p:nvSpPr>
          <p:cNvPr name="TextBox 10" id="10"/>
          <p:cNvSpPr txBox="true"/>
          <p:nvPr/>
        </p:nvSpPr>
        <p:spPr>
          <a:xfrm rot="0">
            <a:off x="4229476" y="474033"/>
            <a:ext cx="10624064" cy="762879"/>
          </a:xfrm>
          <a:prstGeom prst="rect">
            <a:avLst/>
          </a:prstGeom>
        </p:spPr>
        <p:txBody>
          <a:bodyPr anchor="t" rtlCol="false" tIns="0" lIns="0" bIns="0" rIns="0">
            <a:spAutoFit/>
          </a:bodyPr>
          <a:lstStyle/>
          <a:p>
            <a:pPr algn="l">
              <a:lnSpc>
                <a:spcPts val="6128"/>
              </a:lnSpc>
            </a:pPr>
            <a:r>
              <a:rPr lang="en-US" b="true" sz="4862" spc="-98">
                <a:solidFill>
                  <a:srgbClr val="000000"/>
                </a:solidFill>
                <a:latin typeface="Source Serif Pro Bold"/>
                <a:ea typeface="Source Serif Pro Bold"/>
                <a:cs typeface="Source Serif Pro Bold"/>
                <a:sym typeface="Source Serif Pro Bold"/>
              </a:rPr>
              <a:t>Aşırı </a:t>
            </a:r>
            <a:r>
              <a:rPr lang="en-US" b="true" sz="4862" spc="-98">
                <a:solidFill>
                  <a:srgbClr val="000000"/>
                </a:solidFill>
                <a:latin typeface="Source Serif Pro Bold"/>
                <a:ea typeface="Source Serif Pro Bold"/>
                <a:cs typeface="Source Serif Pro Bold"/>
                <a:sym typeface="Source Serif Pro Bold"/>
              </a:rPr>
              <a:t>İzin Verici Anne Baba Tutumu</a:t>
            </a:r>
          </a:p>
        </p:txBody>
      </p:sp>
      <p:sp>
        <p:nvSpPr>
          <p:cNvPr name="TextBox 11" id="11"/>
          <p:cNvSpPr txBox="true"/>
          <p:nvPr/>
        </p:nvSpPr>
        <p:spPr>
          <a:xfrm rot="0">
            <a:off x="2811045" y="1332161"/>
            <a:ext cx="13515079" cy="2633469"/>
          </a:xfrm>
          <a:prstGeom prst="rect">
            <a:avLst/>
          </a:prstGeom>
        </p:spPr>
        <p:txBody>
          <a:bodyPr anchor="t" rtlCol="false" tIns="0" lIns="0" bIns="0" rIns="0">
            <a:spAutoFit/>
          </a:bodyPr>
          <a:lstStyle/>
          <a:p>
            <a:pPr algn="l">
              <a:lnSpc>
                <a:spcPts val="4254"/>
              </a:lnSpc>
            </a:pPr>
            <a:r>
              <a:rPr lang="en-US" sz="2637" spc="-52">
                <a:solidFill>
                  <a:srgbClr val="272525"/>
                </a:solidFill>
                <a:latin typeface="Source Sans Pro"/>
                <a:ea typeface="Source Sans Pro"/>
                <a:cs typeface="Source Sans Pro"/>
                <a:sym typeface="Source Sans Pro"/>
              </a:rPr>
              <a:t>İzin verici anne baba tutumu, çocuklarına çok fazla özgürlük veren, disiplin konusunda gevşek bir tutum sergileyen ve sınır koymaktan kaçınan bir yaklaşımı ifade eder. Bu tutumda, çocuklar kendi kararlarını verirler, sınırlı sayıda kural vardır ve çocukların ebeveynleriyle anlaşmazlığa düşmeleri yaygındır. Bu yaklaşım, özgürlük ve bağımsızlık vurgular, ancak çocukların sınırlar olmadan yetişmesi bazı dezavantajlar doğurabilir.</a:t>
            </a:r>
          </a:p>
        </p:txBody>
      </p:sp>
      <p:sp>
        <p:nvSpPr>
          <p:cNvPr name="TextBox 12" id="12"/>
          <p:cNvSpPr txBox="true"/>
          <p:nvPr/>
        </p:nvSpPr>
        <p:spPr>
          <a:xfrm rot="0">
            <a:off x="3125324" y="4325491"/>
            <a:ext cx="8373970" cy="528885"/>
          </a:xfrm>
          <a:prstGeom prst="rect">
            <a:avLst/>
          </a:prstGeom>
        </p:spPr>
        <p:txBody>
          <a:bodyPr anchor="t" rtlCol="false" tIns="0" lIns="0" bIns="0" rIns="0">
            <a:spAutoFit/>
          </a:bodyPr>
          <a:lstStyle/>
          <a:p>
            <a:pPr algn="l">
              <a:lnSpc>
                <a:spcPts val="4280"/>
              </a:lnSpc>
            </a:pPr>
            <a:r>
              <a:rPr lang="en-US" b="true" sz="3349" spc="-68">
                <a:solidFill>
                  <a:srgbClr val="272525"/>
                </a:solidFill>
                <a:latin typeface="Source Serif Pro Bold"/>
                <a:ea typeface="Source Serif Pro Bold"/>
                <a:cs typeface="Source Serif Pro Bold"/>
                <a:sym typeface="Source Serif Pro Bold"/>
              </a:rPr>
              <a:t>Olumsuz Etkiler</a:t>
            </a:r>
          </a:p>
        </p:txBody>
      </p:sp>
      <p:sp>
        <p:nvSpPr>
          <p:cNvPr name="TextBox 13" id="13"/>
          <p:cNvSpPr txBox="true"/>
          <p:nvPr/>
        </p:nvSpPr>
        <p:spPr>
          <a:xfrm rot="0">
            <a:off x="3125324" y="4769639"/>
            <a:ext cx="12448311" cy="1977505"/>
          </a:xfrm>
          <a:prstGeom prst="rect">
            <a:avLst/>
          </a:prstGeom>
        </p:spPr>
        <p:txBody>
          <a:bodyPr anchor="t" rtlCol="false" tIns="0" lIns="0" bIns="0" rIns="0">
            <a:spAutoFit/>
          </a:bodyPr>
          <a:lstStyle/>
          <a:p>
            <a:pPr algn="l">
              <a:lnSpc>
                <a:spcPts val="5387"/>
              </a:lnSpc>
            </a:pPr>
            <a:r>
              <a:rPr lang="en-US" sz="3339" spc="-66">
                <a:solidFill>
                  <a:srgbClr val="272525"/>
                </a:solidFill>
                <a:latin typeface="Source Sans Pro"/>
                <a:ea typeface="Source Sans Pro"/>
                <a:cs typeface="Source Sans Pro"/>
                <a:sym typeface="Source Sans Pro"/>
              </a:rPr>
              <a:t>Çocukların disiplin sorunları yaşaması, sınır tanımaması, sorumsuzluk ve başkalarına saygısızlık gibi sorunlarla karşılaşması olasıdır. Bu tutum, çocuklarda kendine güven eksikliği ve özgüvensizliğe yol açabilir.</a:t>
            </a:r>
          </a:p>
        </p:txBody>
      </p:sp>
      <p:sp>
        <p:nvSpPr>
          <p:cNvPr name="TextBox 14" id="14"/>
          <p:cNvSpPr txBox="true"/>
          <p:nvPr/>
        </p:nvSpPr>
        <p:spPr>
          <a:xfrm rot="0">
            <a:off x="3125324" y="8029426"/>
            <a:ext cx="4100010" cy="474698"/>
          </a:xfrm>
          <a:prstGeom prst="rect">
            <a:avLst/>
          </a:prstGeom>
        </p:spPr>
        <p:txBody>
          <a:bodyPr anchor="t" rtlCol="false" tIns="0" lIns="0" bIns="0" rIns="0">
            <a:spAutoFit/>
          </a:bodyPr>
          <a:lstStyle/>
          <a:p>
            <a:pPr algn="l">
              <a:lnSpc>
                <a:spcPts val="3897"/>
              </a:lnSpc>
            </a:pPr>
            <a:r>
              <a:rPr lang="en-US" b="true" sz="3049" spc="-62">
                <a:solidFill>
                  <a:srgbClr val="272525"/>
                </a:solidFill>
                <a:latin typeface="Source Serif Pro Bold"/>
                <a:ea typeface="Source Serif Pro Bold"/>
                <a:cs typeface="Source Serif Pro Bold"/>
                <a:sym typeface="Source Serif Pro Bold"/>
              </a:rPr>
              <a:t>Örnek Davranışlar</a:t>
            </a:r>
          </a:p>
        </p:txBody>
      </p:sp>
      <p:sp>
        <p:nvSpPr>
          <p:cNvPr name="TextBox 15" id="15"/>
          <p:cNvSpPr txBox="true"/>
          <p:nvPr/>
        </p:nvSpPr>
        <p:spPr>
          <a:xfrm rot="0">
            <a:off x="3125324" y="8440340"/>
            <a:ext cx="12832371" cy="1301362"/>
          </a:xfrm>
          <a:prstGeom prst="rect">
            <a:avLst/>
          </a:prstGeom>
        </p:spPr>
        <p:txBody>
          <a:bodyPr anchor="t" rtlCol="false" tIns="0" lIns="0" bIns="0" rIns="0">
            <a:spAutoFit/>
          </a:bodyPr>
          <a:lstStyle/>
          <a:p>
            <a:pPr algn="l">
              <a:lnSpc>
                <a:spcPts val="5383"/>
              </a:lnSpc>
            </a:pPr>
            <a:r>
              <a:rPr lang="en-US" sz="3337" spc="-66">
                <a:solidFill>
                  <a:srgbClr val="272525"/>
                </a:solidFill>
                <a:latin typeface="Source Sans Pro"/>
                <a:ea typeface="Source Sans Pro"/>
                <a:cs typeface="Source Sans Pro"/>
                <a:sym typeface="Source Sans Pro"/>
              </a:rPr>
              <a:t>Çocukların her isteğine evet demek, cezalandırmaktan kaçınmak, çocuklara sürekli şımartmak.</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7698879" y="633413"/>
            <a:ext cx="9748242" cy="1408113"/>
          </a:xfrm>
          <a:prstGeom prst="rect">
            <a:avLst/>
          </a:prstGeom>
        </p:spPr>
        <p:txBody>
          <a:bodyPr anchor="t" rtlCol="false" tIns="0" lIns="0" bIns="0" rIns="0">
            <a:spAutoFit/>
          </a:bodyPr>
          <a:lstStyle/>
          <a:p>
            <a:pPr algn="l">
              <a:lnSpc>
                <a:spcPts val="5562"/>
              </a:lnSpc>
            </a:pPr>
            <a:r>
              <a:rPr lang="en-US" b="true" sz="4437" spc="-88">
                <a:solidFill>
                  <a:srgbClr val="000000"/>
                </a:solidFill>
                <a:latin typeface="Source Serif Pro Bold"/>
                <a:ea typeface="Source Serif Pro Bold"/>
                <a:cs typeface="Source Serif Pro Bold"/>
                <a:sym typeface="Source Serif Pro Bold"/>
              </a:rPr>
              <a:t>Aşırı </a:t>
            </a:r>
            <a:r>
              <a:rPr lang="en-US" b="true" sz="4437" spc="-88">
                <a:solidFill>
                  <a:srgbClr val="000000"/>
                </a:solidFill>
                <a:latin typeface="Source Serif Pro Bold"/>
                <a:ea typeface="Source Serif Pro Bold"/>
                <a:cs typeface="Source Serif Pro Bold"/>
                <a:sym typeface="Source Serif Pro Bold"/>
              </a:rPr>
              <a:t>İzin Verici Tutumun Çocuk Üzerindeki Etkileri</a:t>
            </a:r>
          </a:p>
        </p:txBody>
      </p:sp>
      <p:sp>
        <p:nvSpPr>
          <p:cNvPr name="Freeform 4" id="4" descr="preencoded.png"/>
          <p:cNvSpPr/>
          <p:nvPr/>
        </p:nvSpPr>
        <p:spPr>
          <a:xfrm flipH="false" flipV="false" rot="0">
            <a:off x="7698879" y="2673995"/>
            <a:ext cx="1201191" cy="1922115"/>
          </a:xfrm>
          <a:custGeom>
            <a:avLst/>
            <a:gdLst/>
            <a:ahLst/>
            <a:cxnLst/>
            <a:rect r="r" b="b" t="t" l="l"/>
            <a:pathLst>
              <a:path h="1922115" w="1201191">
                <a:moveTo>
                  <a:pt x="0" y="0"/>
                </a:moveTo>
                <a:lnTo>
                  <a:pt x="1201191" y="0"/>
                </a:lnTo>
                <a:lnTo>
                  <a:pt x="1201191" y="1922115"/>
                </a:lnTo>
                <a:lnTo>
                  <a:pt x="0" y="1922115"/>
                </a:lnTo>
                <a:lnTo>
                  <a:pt x="0" y="0"/>
                </a:lnTo>
                <a:close/>
              </a:path>
            </a:pathLst>
          </a:custGeom>
          <a:blipFill>
            <a:blip r:embed="rId4"/>
            <a:stretch>
              <a:fillRect l="0" t="-93" r="0" b="-93"/>
            </a:stretch>
          </a:blipFill>
        </p:spPr>
      </p:sp>
      <p:sp>
        <p:nvSpPr>
          <p:cNvPr name="TextBox 5" id="5"/>
          <p:cNvSpPr txBox="true"/>
          <p:nvPr/>
        </p:nvSpPr>
        <p:spPr>
          <a:xfrm rot="0">
            <a:off x="9381613" y="2652266"/>
            <a:ext cx="4908164" cy="455295"/>
          </a:xfrm>
          <a:prstGeom prst="rect">
            <a:avLst/>
          </a:prstGeom>
        </p:spPr>
        <p:txBody>
          <a:bodyPr anchor="t" rtlCol="false" tIns="0" lIns="0" bIns="0" rIns="0">
            <a:spAutoFit/>
          </a:bodyPr>
          <a:lstStyle/>
          <a:p>
            <a:pPr algn="l">
              <a:lnSpc>
                <a:spcPts val="3629"/>
              </a:lnSpc>
            </a:pPr>
            <a:r>
              <a:rPr lang="en-US" b="true" sz="2887" spc="-59">
                <a:solidFill>
                  <a:srgbClr val="272525"/>
                </a:solidFill>
                <a:latin typeface="Source Serif Pro Bold"/>
                <a:ea typeface="Source Serif Pro Bold"/>
                <a:cs typeface="Source Serif Pro Bold"/>
                <a:sym typeface="Source Serif Pro Bold"/>
              </a:rPr>
              <a:t>Disiplin Sorunları</a:t>
            </a:r>
          </a:p>
        </p:txBody>
      </p:sp>
      <p:sp>
        <p:nvSpPr>
          <p:cNvPr name="TextBox 6" id="6"/>
          <p:cNvSpPr txBox="true"/>
          <p:nvPr/>
        </p:nvSpPr>
        <p:spPr>
          <a:xfrm rot="0">
            <a:off x="9260384" y="3327261"/>
            <a:ext cx="8186738" cy="1507491"/>
          </a:xfrm>
          <a:prstGeom prst="rect">
            <a:avLst/>
          </a:prstGeom>
        </p:spPr>
        <p:txBody>
          <a:bodyPr anchor="t" rtlCol="false" tIns="0" lIns="0" bIns="0" rIns="0">
            <a:spAutoFit/>
          </a:bodyPr>
          <a:lstStyle/>
          <a:p>
            <a:pPr algn="l">
              <a:lnSpc>
                <a:spcPts val="4119"/>
              </a:lnSpc>
            </a:pPr>
            <a:r>
              <a:rPr lang="en-US" sz="2574" spc="-51">
                <a:solidFill>
                  <a:srgbClr val="272525"/>
                </a:solidFill>
                <a:latin typeface="Source Sans Pro"/>
                <a:ea typeface="Source Sans Pro"/>
                <a:cs typeface="Source Sans Pro"/>
                <a:sym typeface="Source Sans Pro"/>
              </a:rPr>
              <a:t>Çocukların kurallara uymakta zorlanması, başkalarının haklarına saygı duymaması ve davranışlarını kontrol etmekte güçlük çekmesi olasıdır.</a:t>
            </a:r>
          </a:p>
        </p:txBody>
      </p:sp>
      <p:sp>
        <p:nvSpPr>
          <p:cNvPr name="Freeform 7" id="7" descr="preencoded.png"/>
          <p:cNvSpPr/>
          <p:nvPr/>
        </p:nvSpPr>
        <p:spPr>
          <a:xfrm flipH="false" flipV="false" rot="0">
            <a:off x="7698879" y="5084498"/>
            <a:ext cx="1201191" cy="1922115"/>
          </a:xfrm>
          <a:custGeom>
            <a:avLst/>
            <a:gdLst/>
            <a:ahLst/>
            <a:cxnLst/>
            <a:rect r="r" b="b" t="t" l="l"/>
            <a:pathLst>
              <a:path h="1922115" w="1201191">
                <a:moveTo>
                  <a:pt x="0" y="0"/>
                </a:moveTo>
                <a:lnTo>
                  <a:pt x="1201191" y="0"/>
                </a:lnTo>
                <a:lnTo>
                  <a:pt x="1201191" y="1922115"/>
                </a:lnTo>
                <a:lnTo>
                  <a:pt x="0" y="1922115"/>
                </a:lnTo>
                <a:lnTo>
                  <a:pt x="0" y="0"/>
                </a:lnTo>
                <a:close/>
              </a:path>
            </a:pathLst>
          </a:custGeom>
          <a:blipFill>
            <a:blip r:embed="rId5"/>
            <a:stretch>
              <a:fillRect l="0" t="-93" r="0" b="-93"/>
            </a:stretch>
          </a:blipFill>
        </p:spPr>
      </p:sp>
      <p:sp>
        <p:nvSpPr>
          <p:cNvPr name="TextBox 8" id="8"/>
          <p:cNvSpPr txBox="true"/>
          <p:nvPr/>
        </p:nvSpPr>
        <p:spPr>
          <a:xfrm rot="0">
            <a:off x="9381613" y="5288161"/>
            <a:ext cx="2826544" cy="455295"/>
          </a:xfrm>
          <a:prstGeom prst="rect">
            <a:avLst/>
          </a:prstGeom>
        </p:spPr>
        <p:txBody>
          <a:bodyPr anchor="t" rtlCol="false" tIns="0" lIns="0" bIns="0" rIns="0">
            <a:spAutoFit/>
          </a:bodyPr>
          <a:lstStyle/>
          <a:p>
            <a:pPr algn="l">
              <a:lnSpc>
                <a:spcPts val="3629"/>
              </a:lnSpc>
            </a:pPr>
            <a:r>
              <a:rPr lang="en-US" b="true" sz="2887" spc="-59">
                <a:solidFill>
                  <a:srgbClr val="272525"/>
                </a:solidFill>
                <a:latin typeface="Source Serif Pro Bold"/>
                <a:ea typeface="Source Serif Pro Bold"/>
                <a:cs typeface="Source Serif Pro Bold"/>
                <a:sym typeface="Source Serif Pro Bold"/>
              </a:rPr>
              <a:t>Sorumsuzluk</a:t>
            </a:r>
          </a:p>
        </p:txBody>
      </p:sp>
      <p:sp>
        <p:nvSpPr>
          <p:cNvPr name="TextBox 9" id="9"/>
          <p:cNvSpPr txBox="true"/>
          <p:nvPr/>
        </p:nvSpPr>
        <p:spPr>
          <a:xfrm rot="0">
            <a:off x="9381613" y="5895270"/>
            <a:ext cx="8186738" cy="1507491"/>
          </a:xfrm>
          <a:prstGeom prst="rect">
            <a:avLst/>
          </a:prstGeom>
        </p:spPr>
        <p:txBody>
          <a:bodyPr anchor="t" rtlCol="false" tIns="0" lIns="0" bIns="0" rIns="0">
            <a:spAutoFit/>
          </a:bodyPr>
          <a:lstStyle/>
          <a:p>
            <a:pPr algn="l">
              <a:lnSpc>
                <a:spcPts val="4119"/>
              </a:lnSpc>
            </a:pPr>
            <a:r>
              <a:rPr lang="en-US" sz="2574" spc="-51">
                <a:solidFill>
                  <a:srgbClr val="272525"/>
                </a:solidFill>
                <a:latin typeface="Source Sans Pro"/>
                <a:ea typeface="Source Sans Pro"/>
                <a:cs typeface="Source Sans Pro"/>
                <a:sym typeface="Source Sans Pro"/>
              </a:rPr>
              <a:t>Çocuklar, görevlerini yerine getirmekten kaçınabilir, zaman yönetimi konusunda zorluk yaşayabilir ve sorumluluk almaktan çekinebilirler.</a:t>
            </a:r>
          </a:p>
        </p:txBody>
      </p:sp>
      <p:sp>
        <p:nvSpPr>
          <p:cNvPr name="Freeform 10" id="10" descr="preencoded.png"/>
          <p:cNvSpPr/>
          <p:nvPr/>
        </p:nvSpPr>
        <p:spPr>
          <a:xfrm flipH="false" flipV="false" rot="0">
            <a:off x="7698879" y="7702897"/>
            <a:ext cx="1201191" cy="1922115"/>
          </a:xfrm>
          <a:custGeom>
            <a:avLst/>
            <a:gdLst/>
            <a:ahLst/>
            <a:cxnLst/>
            <a:rect r="r" b="b" t="t" l="l"/>
            <a:pathLst>
              <a:path h="1922115" w="1201191">
                <a:moveTo>
                  <a:pt x="0" y="0"/>
                </a:moveTo>
                <a:lnTo>
                  <a:pt x="1201191" y="0"/>
                </a:lnTo>
                <a:lnTo>
                  <a:pt x="1201191" y="1922115"/>
                </a:lnTo>
                <a:lnTo>
                  <a:pt x="0" y="1922115"/>
                </a:lnTo>
                <a:lnTo>
                  <a:pt x="0" y="0"/>
                </a:lnTo>
                <a:close/>
              </a:path>
            </a:pathLst>
          </a:custGeom>
          <a:blipFill>
            <a:blip r:embed="rId6"/>
            <a:stretch>
              <a:fillRect l="0" t="-93" r="0" b="-93"/>
            </a:stretch>
          </a:blipFill>
        </p:spPr>
      </p:sp>
      <p:sp>
        <p:nvSpPr>
          <p:cNvPr name="TextBox 11" id="11"/>
          <p:cNvSpPr txBox="true"/>
          <p:nvPr/>
        </p:nvSpPr>
        <p:spPr>
          <a:xfrm rot="0">
            <a:off x="9260384" y="7924056"/>
            <a:ext cx="4093369" cy="455295"/>
          </a:xfrm>
          <a:prstGeom prst="rect">
            <a:avLst/>
          </a:prstGeom>
        </p:spPr>
        <p:txBody>
          <a:bodyPr anchor="t" rtlCol="false" tIns="0" lIns="0" bIns="0" rIns="0">
            <a:spAutoFit/>
          </a:bodyPr>
          <a:lstStyle/>
          <a:p>
            <a:pPr algn="l">
              <a:lnSpc>
                <a:spcPts val="3629"/>
              </a:lnSpc>
            </a:pPr>
            <a:r>
              <a:rPr lang="en-US" b="true" sz="2887" spc="-59">
                <a:solidFill>
                  <a:srgbClr val="272525"/>
                </a:solidFill>
                <a:latin typeface="Source Serif Pro Bold"/>
                <a:ea typeface="Source Serif Pro Bold"/>
                <a:cs typeface="Source Serif Pro Bold"/>
                <a:sym typeface="Source Serif Pro Bold"/>
              </a:rPr>
              <a:t>Özgüven Eksikliği</a:t>
            </a:r>
          </a:p>
        </p:txBody>
      </p:sp>
      <p:sp>
        <p:nvSpPr>
          <p:cNvPr name="TextBox 12" id="12"/>
          <p:cNvSpPr txBox="true"/>
          <p:nvPr/>
        </p:nvSpPr>
        <p:spPr>
          <a:xfrm rot="0">
            <a:off x="9260384" y="8463280"/>
            <a:ext cx="8186738" cy="1507491"/>
          </a:xfrm>
          <a:prstGeom prst="rect">
            <a:avLst/>
          </a:prstGeom>
        </p:spPr>
        <p:txBody>
          <a:bodyPr anchor="t" rtlCol="false" tIns="0" lIns="0" bIns="0" rIns="0">
            <a:spAutoFit/>
          </a:bodyPr>
          <a:lstStyle/>
          <a:p>
            <a:pPr algn="l">
              <a:lnSpc>
                <a:spcPts val="4119"/>
              </a:lnSpc>
            </a:pPr>
            <a:r>
              <a:rPr lang="en-US" sz="2574" spc="-51">
                <a:solidFill>
                  <a:srgbClr val="272525"/>
                </a:solidFill>
                <a:latin typeface="Source Sans Pro"/>
                <a:ea typeface="Source Sans Pro"/>
                <a:cs typeface="Source Sans Pro"/>
                <a:sym typeface="Source Sans Pro"/>
              </a:rPr>
              <a:t>Çocuklar, başkalarının onayı olmadan kendi kararlarını verme konusunda zorluk çekebilir ve bu da özgüven eksikliğine ve güvensizliğe yol açabilir.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0" y="-18976"/>
            <a:ext cx="18288000" cy="3051721"/>
          </a:xfrm>
          <a:custGeom>
            <a:avLst/>
            <a:gdLst/>
            <a:ahLst/>
            <a:cxnLst/>
            <a:rect r="r" b="b" t="t" l="l"/>
            <a:pathLst>
              <a:path h="3051721" w="18288000">
                <a:moveTo>
                  <a:pt x="0" y="0"/>
                </a:moveTo>
                <a:lnTo>
                  <a:pt x="18288000" y="0"/>
                </a:lnTo>
                <a:lnTo>
                  <a:pt x="18288000" y="3051721"/>
                </a:lnTo>
                <a:lnTo>
                  <a:pt x="0" y="3051721"/>
                </a:lnTo>
                <a:lnTo>
                  <a:pt x="0" y="0"/>
                </a:lnTo>
                <a:close/>
              </a:path>
            </a:pathLst>
          </a:custGeom>
          <a:blipFill>
            <a:blip r:embed="rId3"/>
            <a:stretch>
              <a:fillRect l="-61" t="0" r="-61" b="0"/>
            </a:stretch>
          </a:blipFill>
        </p:spPr>
      </p:sp>
      <p:sp>
        <p:nvSpPr>
          <p:cNvPr name="TextBox 3" id="3"/>
          <p:cNvSpPr txBox="true"/>
          <p:nvPr/>
        </p:nvSpPr>
        <p:spPr>
          <a:xfrm rot="0">
            <a:off x="5543028" y="3125182"/>
            <a:ext cx="8167539" cy="786765"/>
          </a:xfrm>
          <a:prstGeom prst="rect">
            <a:avLst/>
          </a:prstGeom>
        </p:spPr>
        <p:txBody>
          <a:bodyPr anchor="t" rtlCol="false" tIns="0" lIns="0" bIns="0" rIns="0">
            <a:spAutoFit/>
          </a:bodyPr>
          <a:lstStyle/>
          <a:p>
            <a:pPr algn="ctr">
              <a:lnSpc>
                <a:spcPts val="6374"/>
              </a:lnSpc>
            </a:pPr>
            <a:r>
              <a:rPr lang="en-US" b="true" sz="5099" spc="-101">
                <a:solidFill>
                  <a:srgbClr val="000000"/>
                </a:solidFill>
                <a:latin typeface="Source Serif Pro Bold"/>
                <a:ea typeface="Source Serif Pro Bold"/>
                <a:cs typeface="Source Serif Pro Bold"/>
                <a:sym typeface="Source Serif Pro Bold"/>
              </a:rPr>
              <a:t>İlgisiz Anne Baba Tutumu</a:t>
            </a:r>
          </a:p>
        </p:txBody>
      </p:sp>
      <p:sp>
        <p:nvSpPr>
          <p:cNvPr name="TextBox 4" id="4"/>
          <p:cNvSpPr txBox="true"/>
          <p:nvPr/>
        </p:nvSpPr>
        <p:spPr>
          <a:xfrm rot="0">
            <a:off x="834218" y="3911948"/>
            <a:ext cx="16605640" cy="5676587"/>
          </a:xfrm>
          <a:prstGeom prst="rect">
            <a:avLst/>
          </a:prstGeom>
        </p:spPr>
        <p:txBody>
          <a:bodyPr anchor="t" rtlCol="false" tIns="0" lIns="0" bIns="0" rIns="0">
            <a:spAutoFit/>
          </a:bodyPr>
          <a:lstStyle/>
          <a:p>
            <a:pPr algn="l">
              <a:lnSpc>
                <a:spcPts val="4533"/>
              </a:lnSpc>
            </a:pPr>
            <a:r>
              <a:rPr lang="en-US" sz="2776" spc="-55">
                <a:solidFill>
                  <a:srgbClr val="272525"/>
                </a:solidFill>
                <a:latin typeface="Source Sans Pro"/>
                <a:ea typeface="Source Sans Pro"/>
                <a:cs typeface="Source Sans Pro"/>
                <a:sym typeface="Source Sans Pro"/>
              </a:rPr>
              <a:t>İlgisiz anne baba tutumu, çocuklarına duyarsız, mesafeli ve ilgisiz bir yaklaşımı ifade eder. Ebeveynler çocuklarının ihtiyaçlarına ve duygularına duyarlı olmaz, çocukları ile duygusal bir bağ kurmazlar ve çocuklarının hayatlarında aktif bir rol oynamaktan kaçınırlar. Bu tutum, çocukların duygusal ve sosyal gelişimini olumsuz etkiler. Çocuklar kendilerini yalnız ve değersiz hissedebilirler.</a:t>
            </a:r>
          </a:p>
          <a:p>
            <a:pPr algn="l">
              <a:lnSpc>
                <a:spcPts val="4533"/>
              </a:lnSpc>
            </a:pPr>
          </a:p>
          <a:p>
            <a:pPr algn="l">
              <a:lnSpc>
                <a:spcPts val="4534"/>
              </a:lnSpc>
            </a:pPr>
            <a:r>
              <a:rPr lang="en-US" sz="2775" spc="-57">
                <a:solidFill>
                  <a:srgbClr val="272525"/>
                </a:solidFill>
                <a:latin typeface="Source Sans Pro"/>
                <a:ea typeface="Source Sans Pro"/>
                <a:cs typeface="Source Sans Pro"/>
                <a:sym typeface="Source Sans Pro"/>
              </a:rPr>
              <a:t>İlgisiz ebeveynlik, hem kontrolün hem de ilginin bulunmadığı oldukça olumsuz bir yaklaşımı ifade eder. Bu tutumda çocuk ihmal edilir ve istismar, suç veya anti-sosyal davranışlara karşı savunmasız hale gelir, bu da çocuk için oldukça yıpratıcıdır. İlgisiz ebeveynler, çocuklarından çok kendi hayatlarına ve ihtiyaçlarına odaklanırlar. Bu tür ailelerde, çocuklar her konuda kendi başlarına karar almak zorunda kalır çünkü ebeveynler doğruyu ya da yanlışı öğretmez , bu süreçte çocuklara rehberlik yapılmaz.</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3" id="3"/>
          <p:cNvSpPr txBox="true"/>
          <p:nvPr/>
        </p:nvSpPr>
        <p:spPr>
          <a:xfrm rot="0">
            <a:off x="905470" y="861715"/>
            <a:ext cx="9619060" cy="1503363"/>
          </a:xfrm>
          <a:prstGeom prst="rect">
            <a:avLst/>
          </a:prstGeom>
        </p:spPr>
        <p:txBody>
          <a:bodyPr anchor="t" rtlCol="false" tIns="0" lIns="0" bIns="0" rIns="0">
            <a:spAutoFit/>
          </a:bodyPr>
          <a:lstStyle/>
          <a:p>
            <a:pPr algn="l">
              <a:lnSpc>
                <a:spcPts val="5937"/>
              </a:lnSpc>
            </a:pPr>
            <a:r>
              <a:rPr lang="en-US" b="true" sz="4750" spc="-96">
                <a:solidFill>
                  <a:srgbClr val="000000"/>
                </a:solidFill>
                <a:latin typeface="Source Serif Pro Bold"/>
                <a:ea typeface="Source Serif Pro Bold"/>
                <a:cs typeface="Source Serif Pro Bold"/>
                <a:sym typeface="Source Serif Pro Bold"/>
              </a:rPr>
              <a:t>İlgisiz Tutumun Çocuk Üzerindeki Etkileri</a:t>
            </a:r>
          </a:p>
        </p:txBody>
      </p:sp>
      <p:sp>
        <p:nvSpPr>
          <p:cNvPr name="TextBox 4" id="4"/>
          <p:cNvSpPr txBox="true"/>
          <p:nvPr/>
        </p:nvSpPr>
        <p:spPr>
          <a:xfrm rot="0">
            <a:off x="943112" y="2307061"/>
            <a:ext cx="9932162" cy="2098041"/>
          </a:xfrm>
          <a:prstGeom prst="rect">
            <a:avLst/>
          </a:prstGeom>
        </p:spPr>
        <p:txBody>
          <a:bodyPr anchor="t" rtlCol="false" tIns="0" lIns="0" bIns="0" rIns="0">
            <a:spAutoFit/>
          </a:bodyPr>
          <a:lstStyle/>
          <a:p>
            <a:pPr algn="l">
              <a:lnSpc>
                <a:spcPts val="4224"/>
              </a:lnSpc>
            </a:pPr>
            <a:r>
              <a:rPr lang="en-US" sz="2599" spc="-53">
                <a:solidFill>
                  <a:srgbClr val="272525"/>
                </a:solidFill>
                <a:latin typeface="Source Sans Pro"/>
                <a:ea typeface="Source Sans Pro"/>
                <a:cs typeface="Source Sans Pro"/>
                <a:sym typeface="Source Sans Pro"/>
              </a:rPr>
              <a:t>İlgisiz anne baba tutumu, çocuklarda duygusal ve sosyal gelişimde önemli aksaklıklara yol açabilir. Çocuklar kendilerini değersiz hissedebilir, duygusal açıdan yalnız kalabilir ve başkalarıyla sağlıklı ilişkiler kurmakta zorluk yaşayabilirler.</a:t>
            </a:r>
          </a:p>
        </p:txBody>
      </p:sp>
      <p:grpSp>
        <p:nvGrpSpPr>
          <p:cNvPr name="Group 5" id="5"/>
          <p:cNvGrpSpPr/>
          <p:nvPr/>
        </p:nvGrpSpPr>
        <p:grpSpPr>
          <a:xfrm rot="0">
            <a:off x="900707" y="4328518"/>
            <a:ext cx="10265573" cy="5408561"/>
            <a:chOff x="0" y="0"/>
            <a:chExt cx="12838113" cy="6763940"/>
          </a:xfrm>
        </p:grpSpPr>
        <p:sp>
          <p:nvSpPr>
            <p:cNvPr name="Freeform 6" id="6"/>
            <p:cNvSpPr/>
            <p:nvPr/>
          </p:nvSpPr>
          <p:spPr>
            <a:xfrm flipH="false" flipV="false" rot="0">
              <a:off x="0" y="0"/>
              <a:ext cx="12838176" cy="6764020"/>
            </a:xfrm>
            <a:custGeom>
              <a:avLst/>
              <a:gdLst/>
              <a:ahLst/>
              <a:cxnLst/>
              <a:rect r="r" b="b" t="t" l="l"/>
              <a:pathLst>
                <a:path h="6764020" w="12838176">
                  <a:moveTo>
                    <a:pt x="0" y="151257"/>
                  </a:moveTo>
                  <a:cubicBezTo>
                    <a:pt x="0" y="67691"/>
                    <a:pt x="67818" y="0"/>
                    <a:pt x="151384" y="0"/>
                  </a:cubicBezTo>
                  <a:lnTo>
                    <a:pt x="12686792" y="0"/>
                  </a:lnTo>
                  <a:lnTo>
                    <a:pt x="12686792" y="6350"/>
                  </a:lnTo>
                  <a:lnTo>
                    <a:pt x="12686792" y="0"/>
                  </a:lnTo>
                  <a:cubicBezTo>
                    <a:pt x="12770358" y="0"/>
                    <a:pt x="12838176" y="67691"/>
                    <a:pt x="12838176" y="151257"/>
                  </a:cubicBezTo>
                  <a:lnTo>
                    <a:pt x="12831826" y="151257"/>
                  </a:lnTo>
                  <a:lnTo>
                    <a:pt x="12838176" y="151257"/>
                  </a:lnTo>
                  <a:lnTo>
                    <a:pt x="12838176" y="6612763"/>
                  </a:lnTo>
                  <a:lnTo>
                    <a:pt x="12831826" y="6612763"/>
                  </a:lnTo>
                  <a:lnTo>
                    <a:pt x="12838176" y="6612763"/>
                  </a:lnTo>
                  <a:cubicBezTo>
                    <a:pt x="12838176" y="6696329"/>
                    <a:pt x="12770358" y="6764020"/>
                    <a:pt x="12686792" y="6764020"/>
                  </a:cubicBezTo>
                  <a:lnTo>
                    <a:pt x="12686792" y="6757670"/>
                  </a:lnTo>
                  <a:lnTo>
                    <a:pt x="12686792" y="6764020"/>
                  </a:lnTo>
                  <a:lnTo>
                    <a:pt x="151384" y="6764020"/>
                  </a:lnTo>
                  <a:lnTo>
                    <a:pt x="151384" y="6757670"/>
                  </a:lnTo>
                  <a:lnTo>
                    <a:pt x="151384" y="6764020"/>
                  </a:lnTo>
                  <a:cubicBezTo>
                    <a:pt x="67818" y="6763893"/>
                    <a:pt x="0" y="6696202"/>
                    <a:pt x="0" y="6612763"/>
                  </a:cubicBezTo>
                  <a:lnTo>
                    <a:pt x="0" y="151257"/>
                  </a:lnTo>
                  <a:lnTo>
                    <a:pt x="6350" y="151257"/>
                  </a:lnTo>
                  <a:lnTo>
                    <a:pt x="0" y="151257"/>
                  </a:lnTo>
                  <a:moveTo>
                    <a:pt x="12700" y="151257"/>
                  </a:moveTo>
                  <a:lnTo>
                    <a:pt x="12700" y="6612763"/>
                  </a:lnTo>
                  <a:lnTo>
                    <a:pt x="6350" y="6612763"/>
                  </a:lnTo>
                  <a:lnTo>
                    <a:pt x="12700" y="6612763"/>
                  </a:lnTo>
                  <a:cubicBezTo>
                    <a:pt x="12700" y="6689217"/>
                    <a:pt x="74803" y="6751320"/>
                    <a:pt x="151384" y="6751320"/>
                  </a:cubicBezTo>
                  <a:lnTo>
                    <a:pt x="12686792" y="6751320"/>
                  </a:lnTo>
                  <a:cubicBezTo>
                    <a:pt x="12763374" y="6751320"/>
                    <a:pt x="12825476" y="6689344"/>
                    <a:pt x="12825476" y="6612763"/>
                  </a:cubicBezTo>
                  <a:lnTo>
                    <a:pt x="12825476" y="151257"/>
                  </a:lnTo>
                  <a:cubicBezTo>
                    <a:pt x="12825476" y="74803"/>
                    <a:pt x="12763374" y="12700"/>
                    <a:pt x="12686792" y="12700"/>
                  </a:cubicBezTo>
                  <a:lnTo>
                    <a:pt x="151384" y="12700"/>
                  </a:lnTo>
                  <a:lnTo>
                    <a:pt x="151384" y="6350"/>
                  </a:lnTo>
                  <a:lnTo>
                    <a:pt x="151384" y="12700"/>
                  </a:lnTo>
                  <a:cubicBezTo>
                    <a:pt x="74803" y="12700"/>
                    <a:pt x="12700" y="74676"/>
                    <a:pt x="12700" y="151257"/>
                  </a:cubicBezTo>
                  <a:close/>
                </a:path>
              </a:pathLst>
            </a:custGeom>
            <a:solidFill>
              <a:srgbClr val="000000">
                <a:alpha val="7843"/>
              </a:srgbClr>
            </a:solidFill>
          </p:spPr>
        </p:sp>
      </p:grpSp>
      <p:grpSp>
        <p:nvGrpSpPr>
          <p:cNvPr name="Group 7" id="7"/>
          <p:cNvGrpSpPr/>
          <p:nvPr/>
        </p:nvGrpSpPr>
        <p:grpSpPr>
          <a:xfrm rot="0">
            <a:off x="915940" y="4343750"/>
            <a:ext cx="10235108" cy="1234166"/>
            <a:chOff x="0" y="0"/>
            <a:chExt cx="12800013" cy="1543447"/>
          </a:xfrm>
        </p:grpSpPr>
        <p:sp>
          <p:nvSpPr>
            <p:cNvPr name="Freeform 8" id="8"/>
            <p:cNvSpPr/>
            <p:nvPr/>
          </p:nvSpPr>
          <p:spPr>
            <a:xfrm flipH="false" flipV="false" rot="0">
              <a:off x="0" y="0"/>
              <a:ext cx="12800076" cy="1543431"/>
            </a:xfrm>
            <a:custGeom>
              <a:avLst/>
              <a:gdLst/>
              <a:ahLst/>
              <a:cxnLst/>
              <a:rect r="r" b="b" t="t" l="l"/>
              <a:pathLst>
                <a:path h="1543431" w="12800076">
                  <a:moveTo>
                    <a:pt x="0" y="0"/>
                  </a:moveTo>
                  <a:lnTo>
                    <a:pt x="12800076" y="0"/>
                  </a:lnTo>
                  <a:lnTo>
                    <a:pt x="12800076" y="1543431"/>
                  </a:lnTo>
                  <a:lnTo>
                    <a:pt x="0" y="1543431"/>
                  </a:lnTo>
                  <a:close/>
                </a:path>
              </a:pathLst>
            </a:custGeom>
            <a:solidFill>
              <a:srgbClr val="FFFFFF">
                <a:alpha val="3922"/>
              </a:srgbClr>
            </a:solidFill>
          </p:spPr>
        </p:sp>
      </p:grpSp>
      <p:sp>
        <p:nvSpPr>
          <p:cNvPr name="TextBox 9" id="9"/>
          <p:cNvSpPr txBox="true"/>
          <p:nvPr/>
        </p:nvSpPr>
        <p:spPr>
          <a:xfrm rot="0">
            <a:off x="1191716" y="4414627"/>
            <a:ext cx="4560926" cy="476531"/>
          </a:xfrm>
          <a:prstGeom prst="rect">
            <a:avLst/>
          </a:prstGeom>
        </p:spPr>
        <p:txBody>
          <a:bodyPr anchor="t" rtlCol="false" tIns="0" lIns="0" bIns="0" rIns="0">
            <a:spAutoFit/>
          </a:bodyPr>
          <a:lstStyle/>
          <a:p>
            <a:pPr algn="l">
              <a:lnSpc>
                <a:spcPts val="4006"/>
              </a:lnSpc>
            </a:pPr>
            <a:r>
              <a:rPr lang="en-US" b="true" sz="2465" spc="-50">
                <a:solidFill>
                  <a:srgbClr val="272525"/>
                </a:solidFill>
                <a:latin typeface="Source Sans Pro Bold"/>
                <a:ea typeface="Source Sans Pro Bold"/>
                <a:cs typeface="Source Sans Pro Bold"/>
                <a:sym typeface="Source Sans Pro Bold"/>
              </a:rPr>
              <a:t>Duygusal Gelişim</a:t>
            </a:r>
          </a:p>
        </p:txBody>
      </p:sp>
      <p:sp>
        <p:nvSpPr>
          <p:cNvPr name="TextBox 10" id="10"/>
          <p:cNvSpPr txBox="true"/>
          <p:nvPr/>
        </p:nvSpPr>
        <p:spPr>
          <a:xfrm rot="0">
            <a:off x="6314348" y="4414627"/>
            <a:ext cx="4560926" cy="981356"/>
          </a:xfrm>
          <a:prstGeom prst="rect">
            <a:avLst/>
          </a:prstGeom>
        </p:spPr>
        <p:txBody>
          <a:bodyPr anchor="t" rtlCol="false" tIns="0" lIns="0" bIns="0" rIns="0">
            <a:spAutoFit/>
          </a:bodyPr>
          <a:lstStyle/>
          <a:p>
            <a:pPr algn="l">
              <a:lnSpc>
                <a:spcPts val="4006"/>
              </a:lnSpc>
            </a:pPr>
            <a:r>
              <a:rPr lang="en-US" sz="2465" spc="-50">
                <a:solidFill>
                  <a:srgbClr val="272525"/>
                </a:solidFill>
                <a:latin typeface="Source Sans Pro"/>
                <a:ea typeface="Source Sans Pro"/>
                <a:cs typeface="Source Sans Pro"/>
                <a:sym typeface="Source Sans Pro"/>
              </a:rPr>
              <a:t>Düşük öz saygı, güvensizlik, yalnızlık, depresyon ve anksiyete.</a:t>
            </a:r>
          </a:p>
        </p:txBody>
      </p:sp>
      <p:grpSp>
        <p:nvGrpSpPr>
          <p:cNvPr name="Group 11" id="11"/>
          <p:cNvGrpSpPr/>
          <p:nvPr/>
        </p:nvGrpSpPr>
        <p:grpSpPr>
          <a:xfrm rot="0">
            <a:off x="915940" y="5577916"/>
            <a:ext cx="10235108" cy="1675597"/>
            <a:chOff x="0" y="0"/>
            <a:chExt cx="12800013" cy="2095500"/>
          </a:xfrm>
        </p:grpSpPr>
        <p:sp>
          <p:nvSpPr>
            <p:cNvPr name="Freeform 12" id="12"/>
            <p:cNvSpPr/>
            <p:nvPr/>
          </p:nvSpPr>
          <p:spPr>
            <a:xfrm flipH="false" flipV="false" rot="0">
              <a:off x="0" y="0"/>
              <a:ext cx="12800076" cy="2095500"/>
            </a:xfrm>
            <a:custGeom>
              <a:avLst/>
              <a:gdLst/>
              <a:ahLst/>
              <a:cxnLst/>
              <a:rect r="r" b="b" t="t" l="l"/>
              <a:pathLst>
                <a:path h="2095500" w="12800076">
                  <a:moveTo>
                    <a:pt x="0" y="0"/>
                  </a:moveTo>
                  <a:lnTo>
                    <a:pt x="12800076" y="0"/>
                  </a:lnTo>
                  <a:lnTo>
                    <a:pt x="12800076" y="2095500"/>
                  </a:lnTo>
                  <a:lnTo>
                    <a:pt x="0" y="2095500"/>
                  </a:lnTo>
                  <a:close/>
                </a:path>
              </a:pathLst>
            </a:custGeom>
            <a:solidFill>
              <a:srgbClr val="000000">
                <a:alpha val="3922"/>
              </a:srgbClr>
            </a:solidFill>
          </p:spPr>
        </p:sp>
      </p:grpSp>
      <p:sp>
        <p:nvSpPr>
          <p:cNvPr name="TextBox 13" id="13"/>
          <p:cNvSpPr txBox="true"/>
          <p:nvPr/>
        </p:nvSpPr>
        <p:spPr>
          <a:xfrm rot="0">
            <a:off x="1191716" y="5648793"/>
            <a:ext cx="4560926" cy="476531"/>
          </a:xfrm>
          <a:prstGeom prst="rect">
            <a:avLst/>
          </a:prstGeom>
        </p:spPr>
        <p:txBody>
          <a:bodyPr anchor="t" rtlCol="false" tIns="0" lIns="0" bIns="0" rIns="0">
            <a:spAutoFit/>
          </a:bodyPr>
          <a:lstStyle/>
          <a:p>
            <a:pPr algn="l">
              <a:lnSpc>
                <a:spcPts val="4006"/>
              </a:lnSpc>
            </a:pPr>
            <a:r>
              <a:rPr lang="en-US" b="true" sz="2465" spc="-50">
                <a:solidFill>
                  <a:srgbClr val="272525"/>
                </a:solidFill>
                <a:latin typeface="Source Sans Pro Bold"/>
                <a:ea typeface="Source Sans Pro Bold"/>
                <a:cs typeface="Source Sans Pro Bold"/>
                <a:sym typeface="Source Sans Pro Bold"/>
              </a:rPr>
              <a:t>Sosyal Gelişim</a:t>
            </a:r>
          </a:p>
        </p:txBody>
      </p:sp>
      <p:sp>
        <p:nvSpPr>
          <p:cNvPr name="TextBox 14" id="14"/>
          <p:cNvSpPr txBox="true"/>
          <p:nvPr/>
        </p:nvSpPr>
        <p:spPr>
          <a:xfrm rot="0">
            <a:off x="6314348" y="5648793"/>
            <a:ext cx="4560926" cy="1486181"/>
          </a:xfrm>
          <a:prstGeom prst="rect">
            <a:avLst/>
          </a:prstGeom>
        </p:spPr>
        <p:txBody>
          <a:bodyPr anchor="t" rtlCol="false" tIns="0" lIns="0" bIns="0" rIns="0">
            <a:spAutoFit/>
          </a:bodyPr>
          <a:lstStyle/>
          <a:p>
            <a:pPr algn="l">
              <a:lnSpc>
                <a:spcPts val="4006"/>
              </a:lnSpc>
            </a:pPr>
            <a:r>
              <a:rPr lang="en-US" sz="2465" spc="-50">
                <a:solidFill>
                  <a:srgbClr val="272525"/>
                </a:solidFill>
                <a:latin typeface="Source Sans Pro"/>
                <a:ea typeface="Source Sans Pro"/>
                <a:cs typeface="Source Sans Pro"/>
                <a:sym typeface="Source Sans Pro"/>
              </a:rPr>
              <a:t>Başkalarıyla sağlıklı ilişkiler kurma güçlüğü, empati eksikliği, sosyal becerilerde yetersizlik.</a:t>
            </a:r>
          </a:p>
        </p:txBody>
      </p:sp>
      <p:grpSp>
        <p:nvGrpSpPr>
          <p:cNvPr name="Group 15" id="15"/>
          <p:cNvGrpSpPr/>
          <p:nvPr/>
        </p:nvGrpSpPr>
        <p:grpSpPr>
          <a:xfrm rot="0">
            <a:off x="915940" y="7253514"/>
            <a:ext cx="10235108" cy="1234166"/>
            <a:chOff x="0" y="0"/>
            <a:chExt cx="12800013" cy="1543447"/>
          </a:xfrm>
        </p:grpSpPr>
        <p:sp>
          <p:nvSpPr>
            <p:cNvPr name="Freeform 16" id="16"/>
            <p:cNvSpPr/>
            <p:nvPr/>
          </p:nvSpPr>
          <p:spPr>
            <a:xfrm flipH="false" flipV="false" rot="0">
              <a:off x="0" y="0"/>
              <a:ext cx="12800076" cy="1543431"/>
            </a:xfrm>
            <a:custGeom>
              <a:avLst/>
              <a:gdLst/>
              <a:ahLst/>
              <a:cxnLst/>
              <a:rect r="r" b="b" t="t" l="l"/>
              <a:pathLst>
                <a:path h="1543431" w="12800076">
                  <a:moveTo>
                    <a:pt x="0" y="0"/>
                  </a:moveTo>
                  <a:lnTo>
                    <a:pt x="12800076" y="0"/>
                  </a:lnTo>
                  <a:lnTo>
                    <a:pt x="12800076" y="1543431"/>
                  </a:lnTo>
                  <a:lnTo>
                    <a:pt x="0" y="1543431"/>
                  </a:lnTo>
                  <a:close/>
                </a:path>
              </a:pathLst>
            </a:custGeom>
            <a:solidFill>
              <a:srgbClr val="FFFFFF">
                <a:alpha val="3922"/>
              </a:srgbClr>
            </a:solidFill>
          </p:spPr>
        </p:sp>
      </p:grpSp>
      <p:sp>
        <p:nvSpPr>
          <p:cNvPr name="TextBox 17" id="17"/>
          <p:cNvSpPr txBox="true"/>
          <p:nvPr/>
        </p:nvSpPr>
        <p:spPr>
          <a:xfrm rot="0">
            <a:off x="1191716" y="7324391"/>
            <a:ext cx="4560926" cy="476531"/>
          </a:xfrm>
          <a:prstGeom prst="rect">
            <a:avLst/>
          </a:prstGeom>
        </p:spPr>
        <p:txBody>
          <a:bodyPr anchor="t" rtlCol="false" tIns="0" lIns="0" bIns="0" rIns="0">
            <a:spAutoFit/>
          </a:bodyPr>
          <a:lstStyle/>
          <a:p>
            <a:pPr algn="l">
              <a:lnSpc>
                <a:spcPts val="4006"/>
              </a:lnSpc>
            </a:pPr>
            <a:r>
              <a:rPr lang="en-US" b="true" sz="2465" spc="-50">
                <a:solidFill>
                  <a:srgbClr val="272525"/>
                </a:solidFill>
                <a:latin typeface="Source Sans Pro Bold"/>
                <a:ea typeface="Source Sans Pro Bold"/>
                <a:cs typeface="Source Sans Pro Bold"/>
                <a:sym typeface="Source Sans Pro Bold"/>
              </a:rPr>
              <a:t>Akademik Başarı</a:t>
            </a:r>
          </a:p>
        </p:txBody>
      </p:sp>
      <p:sp>
        <p:nvSpPr>
          <p:cNvPr name="TextBox 18" id="18"/>
          <p:cNvSpPr txBox="true"/>
          <p:nvPr/>
        </p:nvSpPr>
        <p:spPr>
          <a:xfrm rot="0">
            <a:off x="6314348" y="7324391"/>
            <a:ext cx="4560926" cy="981356"/>
          </a:xfrm>
          <a:prstGeom prst="rect">
            <a:avLst/>
          </a:prstGeom>
        </p:spPr>
        <p:txBody>
          <a:bodyPr anchor="t" rtlCol="false" tIns="0" lIns="0" bIns="0" rIns="0">
            <a:spAutoFit/>
          </a:bodyPr>
          <a:lstStyle/>
          <a:p>
            <a:pPr algn="l">
              <a:lnSpc>
                <a:spcPts val="4006"/>
              </a:lnSpc>
            </a:pPr>
            <a:r>
              <a:rPr lang="en-US" sz="2465" spc="-50">
                <a:solidFill>
                  <a:srgbClr val="272525"/>
                </a:solidFill>
                <a:latin typeface="Source Sans Pro"/>
                <a:ea typeface="Source Sans Pro"/>
                <a:cs typeface="Source Sans Pro"/>
                <a:sym typeface="Source Sans Pro"/>
              </a:rPr>
              <a:t>Motivasyon eksikliği, öğrenmeye ilgi kaybı, düşük akademik performans.</a:t>
            </a:r>
          </a:p>
        </p:txBody>
      </p:sp>
      <p:grpSp>
        <p:nvGrpSpPr>
          <p:cNvPr name="Group 19" id="19"/>
          <p:cNvGrpSpPr/>
          <p:nvPr/>
        </p:nvGrpSpPr>
        <p:grpSpPr>
          <a:xfrm rot="0">
            <a:off x="915940" y="8487680"/>
            <a:ext cx="10235108" cy="1557058"/>
            <a:chOff x="0" y="0"/>
            <a:chExt cx="12800013" cy="1947254"/>
          </a:xfrm>
        </p:grpSpPr>
        <p:sp>
          <p:nvSpPr>
            <p:cNvPr name="Freeform 20" id="20"/>
            <p:cNvSpPr/>
            <p:nvPr/>
          </p:nvSpPr>
          <p:spPr>
            <a:xfrm flipH="false" flipV="false" rot="0">
              <a:off x="0" y="0"/>
              <a:ext cx="12800076" cy="1947235"/>
            </a:xfrm>
            <a:custGeom>
              <a:avLst/>
              <a:gdLst/>
              <a:ahLst/>
              <a:cxnLst/>
              <a:rect r="r" b="b" t="t" l="l"/>
              <a:pathLst>
                <a:path h="1947235" w="12800076">
                  <a:moveTo>
                    <a:pt x="0" y="0"/>
                  </a:moveTo>
                  <a:lnTo>
                    <a:pt x="12800076" y="0"/>
                  </a:lnTo>
                  <a:lnTo>
                    <a:pt x="12800076" y="1947235"/>
                  </a:lnTo>
                  <a:lnTo>
                    <a:pt x="0" y="1947235"/>
                  </a:lnTo>
                  <a:close/>
                </a:path>
              </a:pathLst>
            </a:custGeom>
            <a:solidFill>
              <a:srgbClr val="000000">
                <a:alpha val="3922"/>
              </a:srgbClr>
            </a:solidFill>
          </p:spPr>
        </p:sp>
      </p:grpSp>
      <p:sp>
        <p:nvSpPr>
          <p:cNvPr name="TextBox 21" id="21"/>
          <p:cNvSpPr txBox="true"/>
          <p:nvPr/>
        </p:nvSpPr>
        <p:spPr>
          <a:xfrm rot="0">
            <a:off x="1191716" y="8558557"/>
            <a:ext cx="4560926" cy="476531"/>
          </a:xfrm>
          <a:prstGeom prst="rect">
            <a:avLst/>
          </a:prstGeom>
        </p:spPr>
        <p:txBody>
          <a:bodyPr anchor="t" rtlCol="false" tIns="0" lIns="0" bIns="0" rIns="0">
            <a:spAutoFit/>
          </a:bodyPr>
          <a:lstStyle/>
          <a:p>
            <a:pPr algn="l">
              <a:lnSpc>
                <a:spcPts val="4006"/>
              </a:lnSpc>
            </a:pPr>
            <a:r>
              <a:rPr lang="en-US" b="true" sz="2465" spc="-50">
                <a:solidFill>
                  <a:srgbClr val="272525"/>
                </a:solidFill>
                <a:latin typeface="Source Sans Pro Bold"/>
                <a:ea typeface="Source Sans Pro Bold"/>
                <a:cs typeface="Source Sans Pro Bold"/>
                <a:sym typeface="Source Sans Pro Bold"/>
              </a:rPr>
              <a:t>Sağlık</a:t>
            </a:r>
          </a:p>
        </p:txBody>
      </p:sp>
      <p:sp>
        <p:nvSpPr>
          <p:cNvPr name="TextBox 22" id="22"/>
          <p:cNvSpPr txBox="true"/>
          <p:nvPr/>
        </p:nvSpPr>
        <p:spPr>
          <a:xfrm rot="0">
            <a:off x="6314348" y="8558557"/>
            <a:ext cx="4560926" cy="1486181"/>
          </a:xfrm>
          <a:prstGeom prst="rect">
            <a:avLst/>
          </a:prstGeom>
        </p:spPr>
        <p:txBody>
          <a:bodyPr anchor="t" rtlCol="false" tIns="0" lIns="0" bIns="0" rIns="0">
            <a:spAutoFit/>
          </a:bodyPr>
          <a:lstStyle/>
          <a:p>
            <a:pPr algn="l">
              <a:lnSpc>
                <a:spcPts val="4006"/>
              </a:lnSpc>
            </a:pPr>
            <a:r>
              <a:rPr lang="en-US" sz="2465" spc="-50">
                <a:solidFill>
                  <a:srgbClr val="272525"/>
                </a:solidFill>
                <a:latin typeface="Source Sans Pro"/>
                <a:ea typeface="Source Sans Pro"/>
                <a:cs typeface="Source Sans Pro"/>
                <a:sym typeface="Source Sans Pro"/>
              </a:rPr>
              <a:t>Ruhsal ve fiziksel sağlık sorunları, madde bağımlılığı, yeme bozuklukları.</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6F8FC">
                <a:alpha val="100000"/>
              </a:srgbClr>
            </a:gs>
            <a:gs pos="74000">
              <a:srgbClr val="ABC0E4">
                <a:alpha val="100000"/>
              </a:srgbClr>
            </a:gs>
            <a:gs pos="83000">
              <a:srgbClr val="ABC0E4">
                <a:alpha val="100000"/>
              </a:srgbClr>
            </a:gs>
            <a:gs pos="100000">
              <a:srgbClr val="C7D5ED">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5432447" y="5346714"/>
            <a:ext cx="7475843" cy="4940286"/>
          </a:xfrm>
          <a:custGeom>
            <a:avLst/>
            <a:gdLst/>
            <a:ahLst/>
            <a:cxnLst/>
            <a:rect r="r" b="b" t="t" l="l"/>
            <a:pathLst>
              <a:path h="4940286" w="7475843">
                <a:moveTo>
                  <a:pt x="0" y="0"/>
                </a:moveTo>
                <a:lnTo>
                  <a:pt x="7475843" y="0"/>
                </a:lnTo>
                <a:lnTo>
                  <a:pt x="7475843" y="4940286"/>
                </a:lnTo>
                <a:lnTo>
                  <a:pt x="0" y="4940286"/>
                </a:lnTo>
                <a:lnTo>
                  <a:pt x="0" y="0"/>
                </a:lnTo>
                <a:close/>
              </a:path>
            </a:pathLst>
          </a:custGeom>
          <a:blipFill>
            <a:blip r:embed="rId2"/>
            <a:stretch>
              <a:fillRect l="0" t="0" r="0" b="0"/>
            </a:stretch>
          </a:blipFill>
        </p:spPr>
      </p:sp>
      <p:sp>
        <p:nvSpPr>
          <p:cNvPr name="TextBox 3" id="3"/>
          <p:cNvSpPr txBox="true"/>
          <p:nvPr/>
        </p:nvSpPr>
        <p:spPr>
          <a:xfrm rot="0">
            <a:off x="270183" y="1975534"/>
            <a:ext cx="16989117" cy="2866293"/>
          </a:xfrm>
          <a:prstGeom prst="rect">
            <a:avLst/>
          </a:prstGeom>
        </p:spPr>
        <p:txBody>
          <a:bodyPr anchor="t" rtlCol="false" tIns="0" lIns="0" bIns="0" rIns="0">
            <a:spAutoFit/>
          </a:bodyPr>
          <a:lstStyle/>
          <a:p>
            <a:pPr algn="ctr">
              <a:lnSpc>
                <a:spcPts val="4637"/>
              </a:lnSpc>
              <a:spcBef>
                <a:spcPct val="0"/>
              </a:spcBef>
            </a:pPr>
            <a:r>
              <a:rPr lang="en-US" sz="2859" spc="-58">
                <a:solidFill>
                  <a:srgbClr val="000000"/>
                </a:solidFill>
                <a:latin typeface="Source Sans Pro"/>
                <a:ea typeface="Source Sans Pro"/>
                <a:cs typeface="Source Sans Pro"/>
                <a:sym typeface="Source Sans Pro"/>
              </a:rPr>
              <a:t>Ebeveynlerin aynı duruma farklı tepkiler vermesi ya da ebeveynlerden birinin bir zamanlar doğru bulduğu bir davranışı daha sonra yanlış olarak değerlendirmesi, çocukta karışıklığa neden olabilir. Bu durumda çocuk, hangi davranışın gerçekten doğru ya da yanlış olduğunu net bir şekilde anlamakta zorlanır. Ayrıca, ebeveynlerin bu tutarsız tepkileri, çocuğun onlara olan güvenini sarsabilir ve çocuk, ebeveynlerinin davranışlarına karşı çekingen ya da güvensiz bir tavır geliştirebilir.</a:t>
            </a:r>
          </a:p>
        </p:txBody>
      </p:sp>
      <p:sp>
        <p:nvSpPr>
          <p:cNvPr name="TextBox 4" id="4"/>
          <p:cNvSpPr txBox="true"/>
          <p:nvPr/>
        </p:nvSpPr>
        <p:spPr>
          <a:xfrm rot="0">
            <a:off x="4584853" y="597146"/>
            <a:ext cx="7761089" cy="920259"/>
          </a:xfrm>
          <a:prstGeom prst="rect">
            <a:avLst/>
          </a:prstGeom>
        </p:spPr>
        <p:txBody>
          <a:bodyPr anchor="t" rtlCol="false" tIns="0" lIns="0" bIns="0" rIns="0">
            <a:spAutoFit/>
          </a:bodyPr>
          <a:lstStyle/>
          <a:p>
            <a:pPr algn="ctr">
              <a:lnSpc>
                <a:spcPts val="7107"/>
              </a:lnSpc>
              <a:spcBef>
                <a:spcPct val="0"/>
              </a:spcBef>
            </a:pPr>
            <a:r>
              <a:rPr lang="en-US" sz="6461">
                <a:solidFill>
                  <a:srgbClr val="294152"/>
                </a:solidFill>
                <a:latin typeface="Source Serif Pro"/>
                <a:ea typeface="Source Serif Pro"/>
                <a:cs typeface="Source Serif Pro"/>
                <a:sym typeface="Source Serif Pro"/>
              </a:rPr>
              <a:t>Tutarsız Aile Tutumu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DAGRF_lTZfI</dc:identifier>
  <dcterms:modified xsi:type="dcterms:W3CDTF">2011-08-01T06:04:30Z</dcterms:modified>
  <cp:revision>1</cp:revision>
  <dc:title>Anne-Baba-Tutumlari ve iletişimi güçlendirme (veli).pptx</dc:title>
</cp:coreProperties>
</file>